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Nunito"/>
      <p:regular r:id="rId37"/>
      <p:bold r:id="rId38"/>
      <p:italic r:id="rId39"/>
      <p:boldItalic r:id="rId40"/>
    </p:embeddedFont>
    <p:embeddedFont>
      <p:font typeface="Garamond"/>
      <p:regular r:id="rId41"/>
      <p:bold r:id="rId42"/>
      <p:italic r:id="rId43"/>
      <p:boldItalic r:id="rId44"/>
    </p:embeddedFont>
    <p:embeddedFont>
      <p:font typeface="Lato"/>
      <p:regular r:id="rId45"/>
      <p:bold r:id="rId46"/>
      <p:italic r:id="rId47"/>
      <p:boldItalic r:id="rId48"/>
    </p:embeddedFont>
    <p:embeddedFont>
      <p:font typeface="Maven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42" Type="http://schemas.openxmlformats.org/officeDocument/2006/relationships/font" Target="fonts/Garamond-bold.fntdata"/><Relationship Id="rId41" Type="http://schemas.openxmlformats.org/officeDocument/2006/relationships/font" Target="fonts/Garamond-regular.fntdata"/><Relationship Id="rId44" Type="http://schemas.openxmlformats.org/officeDocument/2006/relationships/font" Target="fonts/Garamond-boldItalic.fntdata"/><Relationship Id="rId43" Type="http://schemas.openxmlformats.org/officeDocument/2006/relationships/font" Target="fonts/Garamond-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33" Type="http://schemas.openxmlformats.org/officeDocument/2006/relationships/font" Target="fonts/Roboto-regular.fntdata"/><Relationship Id="rId32" Type="http://schemas.openxmlformats.org/officeDocument/2006/relationships/font" Target="fonts/Raleway-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Nunito-regular.fntdata"/><Relationship Id="rId36" Type="http://schemas.openxmlformats.org/officeDocument/2006/relationships/font" Target="fonts/Roboto-boldItalic.fntdata"/><Relationship Id="rId39" Type="http://schemas.openxmlformats.org/officeDocument/2006/relationships/font" Target="fonts/Nunito-italic.fntdata"/><Relationship Id="rId38" Type="http://schemas.openxmlformats.org/officeDocument/2006/relationships/font" Target="fonts/Nuni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aleway-regular.fntdata"/><Relationship Id="rId5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cd6c268e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cd6c268e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ccb5b78e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ccb5b78e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cb5b78ee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ccb5b78e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ccb5b78ee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ccb5b78ee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ccb5b78ee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ccb5b78ee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0be81e416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d0be81e416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d6b540411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d6b540411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6b540411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6b540411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6b540411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d6b540411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d6b5404112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d6b5404112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ccb5b78e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ccb5b78e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cedbe2237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cedbe2237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edbe2237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edbe2237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cedbe2237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edbe2237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cd6c268eb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cd6c268eb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15.jpg"/><Relationship Id="rId5" Type="http://schemas.openxmlformats.org/officeDocument/2006/relationships/image" Target="../media/image29.jpg"/><Relationship Id="rId6"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21.jpg"/><Relationship Id="rId7" Type="http://schemas.openxmlformats.org/officeDocument/2006/relationships/image" Target="../media/image13.jpg"/><Relationship Id="rId8"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2.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13"/>
          <p:cNvSpPr txBox="1"/>
          <p:nvPr>
            <p:ph type="title"/>
          </p:nvPr>
        </p:nvSpPr>
        <p:spPr>
          <a:xfrm>
            <a:off x="824000" y="1613825"/>
            <a:ext cx="58578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Indian Values </a:t>
            </a:r>
            <a:r>
              <a:rPr lang="en" sz="2500">
                <a:solidFill>
                  <a:schemeClr val="dk2"/>
                </a:solidFill>
              </a:rPr>
              <a:t>(on the conceptual framework of vedas): </a:t>
            </a:r>
            <a:endParaRPr sz="2500">
              <a:solidFill>
                <a:schemeClr val="dk2"/>
              </a:solidFill>
            </a:endParaRPr>
          </a:p>
          <a:p>
            <a:pPr indent="0" lvl="0" marL="0" rtl="0" algn="l">
              <a:spcBef>
                <a:spcPts val="0"/>
              </a:spcBef>
              <a:spcAft>
                <a:spcPts val="0"/>
              </a:spcAft>
              <a:buNone/>
            </a:pPr>
            <a:r>
              <a:rPr lang="en">
                <a:solidFill>
                  <a:schemeClr val="dk2"/>
                </a:solidFill>
              </a:rPr>
              <a:t>Purushartha and Nishkama karma</a:t>
            </a:r>
            <a:endParaRPr>
              <a:solidFill>
                <a:schemeClr val="dk2"/>
              </a:solidFill>
            </a:endParaRPr>
          </a:p>
        </p:txBody>
      </p:sp>
    </p:spTree>
  </p:cSld>
  <p:clrMapOvr>
    <a:masterClrMapping/>
  </p:clrMapOvr>
  <mc:AlternateContent>
    <mc:Choice Requires="p14">
      <p:transition spd="slow" p14:dur="32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39" name="Shape 339"/>
        <p:cNvGrpSpPr/>
        <p:nvPr/>
      </p:nvGrpSpPr>
      <p:grpSpPr>
        <a:xfrm>
          <a:off x="0" y="0"/>
          <a:ext cx="0" cy="0"/>
          <a:chOff x="0" y="0"/>
          <a:chExt cx="0" cy="0"/>
        </a:xfrm>
      </p:grpSpPr>
      <p:sp>
        <p:nvSpPr>
          <p:cNvPr id="340" name="Google Shape;340;p22"/>
          <p:cNvSpPr txBox="1"/>
          <p:nvPr/>
        </p:nvSpPr>
        <p:spPr>
          <a:xfrm>
            <a:off x="194200" y="211075"/>
            <a:ext cx="428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KAMA</a:t>
            </a:r>
            <a:endParaRPr b="1" sz="1800">
              <a:solidFill>
                <a:schemeClr val="lt1"/>
              </a:solidFill>
              <a:latin typeface="Lato"/>
              <a:ea typeface="Lato"/>
              <a:cs typeface="Lato"/>
              <a:sym typeface="Lato"/>
            </a:endParaRPr>
          </a:p>
        </p:txBody>
      </p:sp>
      <p:sp>
        <p:nvSpPr>
          <p:cNvPr id="341" name="Google Shape;341;p22"/>
          <p:cNvSpPr txBox="1"/>
          <p:nvPr/>
        </p:nvSpPr>
        <p:spPr>
          <a:xfrm>
            <a:off x="261750" y="683900"/>
            <a:ext cx="2845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Desire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Passion</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Aesthetic enjoyment of life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
        <p:nvSpPr>
          <p:cNvPr id="342" name="Google Shape;342;p22"/>
          <p:cNvSpPr txBox="1"/>
          <p:nvPr/>
        </p:nvSpPr>
        <p:spPr>
          <a:xfrm>
            <a:off x="4787750" y="211075"/>
            <a:ext cx="428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MOKSHA</a:t>
            </a:r>
            <a:endParaRPr b="1" sz="1800">
              <a:solidFill>
                <a:schemeClr val="lt1"/>
              </a:solidFill>
              <a:latin typeface="Lato"/>
              <a:ea typeface="Lato"/>
              <a:cs typeface="Lato"/>
              <a:sym typeface="Lato"/>
            </a:endParaRPr>
          </a:p>
        </p:txBody>
      </p:sp>
      <p:sp>
        <p:nvSpPr>
          <p:cNvPr id="343" name="Google Shape;343;p22"/>
          <p:cNvSpPr txBox="1"/>
          <p:nvPr/>
        </p:nvSpPr>
        <p:spPr>
          <a:xfrm>
            <a:off x="5606725" y="777700"/>
            <a:ext cx="2845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Liberation or release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Freedom</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Self Realization</a:t>
            </a:r>
            <a:endParaRPr>
              <a:solidFill>
                <a:schemeClr val="lt1"/>
              </a:solidFill>
              <a:latin typeface="Lato"/>
              <a:ea typeface="Lato"/>
              <a:cs typeface="Lato"/>
              <a:sym typeface="Lato"/>
            </a:endParaRPr>
          </a:p>
        </p:txBody>
      </p:sp>
      <p:pic>
        <p:nvPicPr>
          <p:cNvPr id="344" name="Google Shape;344;p22"/>
          <p:cNvPicPr preferRelativeResize="0"/>
          <p:nvPr/>
        </p:nvPicPr>
        <p:blipFill>
          <a:blip r:embed="rId3">
            <a:alphaModFix/>
          </a:blip>
          <a:stretch>
            <a:fillRect/>
          </a:stretch>
        </p:blipFill>
        <p:spPr>
          <a:xfrm>
            <a:off x="382650" y="1828550"/>
            <a:ext cx="4189350" cy="2857426"/>
          </a:xfrm>
          <a:prstGeom prst="rect">
            <a:avLst/>
          </a:prstGeom>
          <a:noFill/>
          <a:ln>
            <a:noFill/>
          </a:ln>
        </p:spPr>
      </p:pic>
      <p:pic>
        <p:nvPicPr>
          <p:cNvPr id="345" name="Google Shape;345;p22"/>
          <p:cNvPicPr preferRelativeResize="0"/>
          <p:nvPr/>
        </p:nvPicPr>
        <p:blipFill>
          <a:blip r:embed="rId4">
            <a:alphaModFix/>
          </a:blip>
          <a:stretch>
            <a:fillRect/>
          </a:stretch>
        </p:blipFill>
        <p:spPr>
          <a:xfrm>
            <a:off x="4812300" y="1828550"/>
            <a:ext cx="4179300" cy="285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23"/>
          <p:cNvSpPr txBox="1"/>
          <p:nvPr>
            <p:ph idx="4294967295" type="ctrTitle"/>
          </p:nvPr>
        </p:nvSpPr>
        <p:spPr>
          <a:xfrm>
            <a:off x="4358900" y="630225"/>
            <a:ext cx="43443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rgbClr val="202122"/>
                </a:solidFill>
              </a:rPr>
              <a:t>Its relevance acc to hindu mythology</a:t>
            </a:r>
            <a:endParaRPr sz="4000">
              <a:solidFill>
                <a:srgbClr val="202122"/>
              </a:solidFill>
            </a:endParaRPr>
          </a:p>
        </p:txBody>
      </p:sp>
      <p:sp>
        <p:nvSpPr>
          <p:cNvPr id="351" name="Google Shape;351;p23"/>
          <p:cNvSpPr txBox="1"/>
          <p:nvPr>
            <p:ph idx="4294967295" type="subTitle"/>
          </p:nvPr>
        </p:nvSpPr>
        <p:spPr>
          <a:xfrm>
            <a:off x="4097373" y="2627225"/>
            <a:ext cx="4624500" cy="1241700"/>
          </a:xfrm>
          <a:prstGeom prst="rect">
            <a:avLst/>
          </a:prstGeom>
        </p:spPr>
        <p:txBody>
          <a:bodyPr anchorCtr="0" anchor="t" bIns="91425" lIns="91425" spcFirstLastPara="1" rIns="91425" wrap="square" tIns="91425">
            <a:noAutofit/>
          </a:bodyPr>
          <a:lstStyle/>
          <a:p>
            <a:pPr indent="-346710" lvl="0" marL="457200" rtl="0" algn="l">
              <a:lnSpc>
                <a:spcPct val="100000"/>
              </a:lnSpc>
              <a:spcBef>
                <a:spcPts val="0"/>
              </a:spcBef>
              <a:spcAft>
                <a:spcPts val="0"/>
              </a:spcAft>
              <a:buSzPts val="1860"/>
              <a:buChar char="●"/>
            </a:pPr>
            <a:r>
              <a:rPr b="1" lang="en" sz="1860"/>
              <a:t>"trivarga" or "three categories" of possible human pursuits</a:t>
            </a:r>
            <a:endParaRPr b="1" sz="1860"/>
          </a:p>
          <a:p>
            <a:pPr indent="-346710" lvl="0" marL="457200" rtl="0" algn="l">
              <a:lnSpc>
                <a:spcPct val="100000"/>
              </a:lnSpc>
              <a:spcBef>
                <a:spcPts val="0"/>
              </a:spcBef>
              <a:spcAft>
                <a:spcPts val="0"/>
              </a:spcAft>
              <a:buSzPts val="1860"/>
              <a:buChar char="●"/>
            </a:pPr>
            <a:r>
              <a:rPr b="1" lang="en" sz="1860"/>
              <a:t>concept of mokṣa appears in the Upanishads</a:t>
            </a:r>
            <a:endParaRPr b="1" sz="1860"/>
          </a:p>
          <a:p>
            <a:pPr indent="-346710" lvl="0" marL="457200" rtl="0" algn="l">
              <a:lnSpc>
                <a:spcPct val="100000"/>
              </a:lnSpc>
              <a:spcBef>
                <a:spcPts val="0"/>
              </a:spcBef>
              <a:spcAft>
                <a:spcPts val="0"/>
              </a:spcAft>
              <a:buSzPts val="1860"/>
              <a:buChar char="●"/>
            </a:pPr>
            <a:r>
              <a:rPr b="1" lang="en" sz="1860"/>
              <a:t>Concept of nishkama karma</a:t>
            </a:r>
            <a:endParaRPr b="1" sz="1860"/>
          </a:p>
        </p:txBody>
      </p:sp>
      <p:pic>
        <p:nvPicPr>
          <p:cNvPr id="352" name="Google Shape;352;p23"/>
          <p:cNvPicPr preferRelativeResize="0"/>
          <p:nvPr/>
        </p:nvPicPr>
        <p:blipFill>
          <a:blip r:embed="rId4">
            <a:alphaModFix/>
          </a:blip>
          <a:stretch>
            <a:fillRect/>
          </a:stretch>
        </p:blipFill>
        <p:spPr>
          <a:xfrm>
            <a:off x="0" y="0"/>
            <a:ext cx="40973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pic>
        <p:nvPicPr>
          <p:cNvPr id="357" name="Google Shape;357;p24"/>
          <p:cNvPicPr preferRelativeResize="0"/>
          <p:nvPr/>
        </p:nvPicPr>
        <p:blipFill rotWithShape="1">
          <a:blip r:embed="rId3">
            <a:alphaModFix/>
          </a:blip>
          <a:srcRect b="0" l="16702" r="16702" t="0"/>
          <a:stretch/>
        </p:blipFill>
        <p:spPr>
          <a:xfrm>
            <a:off x="-1" y="0"/>
            <a:ext cx="4567200" cy="5143500"/>
          </a:xfrm>
          <a:prstGeom prst="rect">
            <a:avLst/>
          </a:prstGeom>
          <a:noFill/>
          <a:ln>
            <a:noFill/>
          </a:ln>
        </p:spPr>
      </p:pic>
      <p:sp>
        <p:nvSpPr>
          <p:cNvPr id="358" name="Google Shape;358;p24"/>
          <p:cNvSpPr txBox="1"/>
          <p:nvPr>
            <p:ph idx="1" type="body"/>
          </p:nvPr>
        </p:nvSpPr>
        <p:spPr>
          <a:xfrm>
            <a:off x="4832750" y="679675"/>
            <a:ext cx="4033800" cy="39237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b="1" lang="en" sz="2800">
                <a:solidFill>
                  <a:schemeClr val="dk1"/>
                </a:solidFill>
              </a:rPr>
              <a:t>How can we inculcate it professionally &amp; personally?</a:t>
            </a:r>
            <a:endParaRPr b="1" sz="2800">
              <a:solidFill>
                <a:schemeClr val="dk1"/>
              </a:solidFill>
            </a:endParaRPr>
          </a:p>
          <a:p>
            <a:pPr indent="-318103" lvl="0" marL="457200" rtl="0" algn="l">
              <a:spcBef>
                <a:spcPts val="1600"/>
              </a:spcBef>
              <a:spcAft>
                <a:spcPts val="0"/>
              </a:spcAft>
              <a:buSzPct val="100000"/>
              <a:buChar char="●"/>
            </a:pPr>
            <a:r>
              <a:rPr b="1" lang="en" sz="2255"/>
              <a:t>Being conscious in your actions, words, and thoughts.</a:t>
            </a:r>
            <a:endParaRPr b="1" sz="2255"/>
          </a:p>
          <a:p>
            <a:pPr indent="-318103" lvl="0" marL="457200" rtl="0" algn="l">
              <a:spcBef>
                <a:spcPts val="0"/>
              </a:spcBef>
              <a:spcAft>
                <a:spcPts val="0"/>
              </a:spcAft>
              <a:buSzPct val="100000"/>
              <a:buChar char="●"/>
            </a:pPr>
            <a:r>
              <a:rPr b="1" lang="en" sz="2255"/>
              <a:t>Do work that is compatible to your nature and capabilities.</a:t>
            </a:r>
            <a:endParaRPr b="1" sz="2255"/>
          </a:p>
          <a:p>
            <a:pPr indent="-318103" lvl="0" marL="457200" rtl="0" algn="l">
              <a:spcBef>
                <a:spcPts val="0"/>
              </a:spcBef>
              <a:spcAft>
                <a:spcPts val="0"/>
              </a:spcAft>
              <a:buSzPct val="100000"/>
              <a:buChar char="●"/>
            </a:pPr>
            <a:r>
              <a:rPr b="1" lang="en" sz="2255"/>
              <a:t>Having compassion and sensitivity to the needs of others.</a:t>
            </a:r>
            <a:endParaRPr b="1" sz="2255"/>
          </a:p>
          <a:p>
            <a:pPr indent="-318103" lvl="0" marL="457200" rtl="0" algn="l">
              <a:spcBef>
                <a:spcPts val="0"/>
              </a:spcBef>
              <a:spcAft>
                <a:spcPts val="0"/>
              </a:spcAft>
              <a:buSzPct val="100000"/>
              <a:buChar char="●"/>
            </a:pPr>
            <a:r>
              <a:rPr b="1" lang="en" sz="2255"/>
              <a:t>Self-inquiry practice to find balance with four aims of life.</a:t>
            </a:r>
            <a:endParaRPr b="1" sz="2255"/>
          </a:p>
          <a:p>
            <a:pPr indent="0" lvl="0" marL="0" rtl="0" algn="l">
              <a:spcBef>
                <a:spcPts val="1600"/>
              </a:spcBef>
              <a:spcAft>
                <a:spcPts val="0"/>
              </a:spcAft>
              <a:buNone/>
            </a:pPr>
            <a:r>
              <a:t/>
            </a:r>
            <a:endParaRPr sz="2655">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26"/>
          <p:cNvPicPr preferRelativeResize="0"/>
          <p:nvPr/>
        </p:nvPicPr>
        <p:blipFill rotWithShape="1">
          <a:blip r:embed="rId3">
            <a:alphaModFix/>
          </a:blip>
          <a:srcRect b="7734" l="0" r="0" t="7734"/>
          <a:stretch/>
        </p:blipFill>
        <p:spPr>
          <a:xfrm>
            <a:off x="0" y="0"/>
            <a:ext cx="9144000" cy="5143500"/>
          </a:xfrm>
          <a:prstGeom prst="rect">
            <a:avLst/>
          </a:prstGeom>
          <a:noFill/>
          <a:ln>
            <a:noFill/>
          </a:ln>
        </p:spPr>
      </p:pic>
      <p:sp>
        <p:nvSpPr>
          <p:cNvPr id="368" name="Google Shape;368;p26"/>
          <p:cNvSpPr txBox="1"/>
          <p:nvPr/>
        </p:nvSpPr>
        <p:spPr>
          <a:xfrm>
            <a:off x="429450" y="0"/>
            <a:ext cx="6155100" cy="385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Lato"/>
                <a:ea typeface="Lato"/>
                <a:cs typeface="Lato"/>
                <a:sym typeface="Lato"/>
              </a:rPr>
              <a:t>	                </a:t>
            </a:r>
            <a:r>
              <a:rPr lang="en" sz="2400">
                <a:solidFill>
                  <a:schemeClr val="dk1"/>
                </a:solidFill>
                <a:latin typeface="Lato"/>
                <a:ea typeface="Lato"/>
                <a:cs typeface="Lato"/>
                <a:sym typeface="Lato"/>
              </a:rPr>
              <a:t> </a:t>
            </a:r>
            <a:endParaRPr sz="2400">
              <a:solidFill>
                <a:schemeClr val="dk1"/>
              </a:solidFill>
              <a:latin typeface="Lato"/>
              <a:ea typeface="Lato"/>
              <a:cs typeface="Lato"/>
              <a:sym typeface="Lato"/>
            </a:endParaRPr>
          </a:p>
          <a:p>
            <a:pPr indent="457200" lvl="0" marL="0" rtl="0" algn="l">
              <a:spcBef>
                <a:spcPts val="0"/>
              </a:spcBef>
              <a:spcAft>
                <a:spcPts val="0"/>
              </a:spcAft>
              <a:buNone/>
            </a:pPr>
            <a:r>
              <a:rPr b="1" lang="en" sz="3200">
                <a:solidFill>
                  <a:schemeClr val="dk1"/>
                </a:solidFill>
                <a:latin typeface="Lato"/>
                <a:ea typeface="Lato"/>
                <a:cs typeface="Lato"/>
                <a:sym typeface="Lato"/>
              </a:rPr>
              <a:t>ORIGIN  AND MEANING</a:t>
            </a:r>
            <a:endParaRPr b="1" sz="3200">
              <a:solidFill>
                <a:schemeClr val="dk1"/>
              </a:solidFill>
              <a:latin typeface="Lato"/>
              <a:ea typeface="Lato"/>
              <a:cs typeface="Lato"/>
              <a:sym typeface="Lato"/>
            </a:endParaRPr>
          </a:p>
          <a:p>
            <a:pPr indent="457200" lvl="0" marL="0" rtl="0" algn="l">
              <a:spcBef>
                <a:spcPts val="0"/>
              </a:spcBef>
              <a:spcAft>
                <a:spcPts val="0"/>
              </a:spcAft>
              <a:buNone/>
            </a:pPr>
            <a:r>
              <a:t/>
            </a:r>
            <a:endParaRPr b="1">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2100">
                <a:solidFill>
                  <a:schemeClr val="dk2"/>
                </a:solidFill>
                <a:latin typeface="Lato"/>
                <a:ea typeface="Lato"/>
                <a:cs typeface="Lato"/>
                <a:sym typeface="Lato"/>
              </a:rPr>
              <a:t>❖Nishkama karma is the prominent theme of  Bhagavad Gita. It is also considered as the essence or the central message of Bhagavad Gita.</a:t>
            </a:r>
            <a:r>
              <a:rPr lang="en" sz="2300">
                <a:solidFill>
                  <a:srgbClr val="171717"/>
                </a:solidFill>
                <a:latin typeface="Lato"/>
                <a:ea typeface="Lato"/>
                <a:cs typeface="Lato"/>
                <a:sym typeface="Lato"/>
              </a:rPr>
              <a:t> </a:t>
            </a:r>
            <a:endParaRPr sz="2300">
              <a:solidFill>
                <a:srgbClr val="171717"/>
              </a:solidFill>
              <a:latin typeface="Lato"/>
              <a:ea typeface="Lato"/>
              <a:cs typeface="Lato"/>
              <a:sym typeface="Lato"/>
            </a:endParaRPr>
          </a:p>
          <a:p>
            <a:pPr indent="0" lvl="0" marL="0" rtl="0" algn="l">
              <a:spcBef>
                <a:spcPts val="1200"/>
              </a:spcBef>
              <a:spcAft>
                <a:spcPts val="0"/>
              </a:spcAft>
              <a:buClr>
                <a:schemeClr val="dk2"/>
              </a:buClr>
              <a:buSzPts val="1100"/>
              <a:buFont typeface="Arial"/>
              <a:buNone/>
            </a:pPr>
            <a:r>
              <a:rPr lang="en" sz="2100">
                <a:solidFill>
                  <a:schemeClr val="dk2"/>
                </a:solidFill>
              </a:rPr>
              <a:t>❖It can be described as self-less or desire-less action which is performed without any expectation of fruit or result.</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21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72" name="Shape 372"/>
        <p:cNvGrpSpPr/>
        <p:nvPr/>
      </p:nvGrpSpPr>
      <p:grpSpPr>
        <a:xfrm>
          <a:off x="0" y="0"/>
          <a:ext cx="0" cy="0"/>
          <a:chOff x="0" y="0"/>
          <a:chExt cx="0" cy="0"/>
        </a:xfrm>
      </p:grpSpPr>
      <p:sp>
        <p:nvSpPr>
          <p:cNvPr id="373" name="Google Shape;373;p27"/>
          <p:cNvSpPr txBox="1"/>
          <p:nvPr/>
        </p:nvSpPr>
        <p:spPr>
          <a:xfrm>
            <a:off x="128900" y="128900"/>
            <a:ext cx="6361200" cy="468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a:ea typeface="Lato"/>
                <a:cs typeface="Lato"/>
                <a:sym typeface="Lato"/>
              </a:rPr>
              <a:t>                    </a:t>
            </a:r>
            <a:endParaRPr sz="2300">
              <a:latin typeface="Lato"/>
              <a:ea typeface="Lato"/>
              <a:cs typeface="Lato"/>
              <a:sym typeface="Lato"/>
            </a:endParaRPr>
          </a:p>
          <a:p>
            <a:pPr indent="457200" lvl="0" marL="457200" rtl="0" algn="l">
              <a:spcBef>
                <a:spcPts val="0"/>
              </a:spcBef>
              <a:spcAft>
                <a:spcPts val="0"/>
              </a:spcAft>
              <a:buNone/>
            </a:pPr>
            <a:r>
              <a:rPr lang="en" sz="2300">
                <a:latin typeface="Lato"/>
                <a:ea typeface="Lato"/>
                <a:cs typeface="Lato"/>
                <a:sym typeface="Lato"/>
              </a:rPr>
              <a:t> </a:t>
            </a:r>
            <a:r>
              <a:rPr b="1" lang="en" sz="2500">
                <a:latin typeface="Raleway"/>
                <a:ea typeface="Raleway"/>
                <a:cs typeface="Raleway"/>
                <a:sym typeface="Raleway"/>
              </a:rPr>
              <a:t>BHAGAVAD GITA VERSE</a:t>
            </a:r>
            <a:endParaRPr b="1" sz="2500">
              <a:latin typeface="Raleway"/>
              <a:ea typeface="Raleway"/>
              <a:cs typeface="Raleway"/>
              <a:sym typeface="Raleway"/>
            </a:endParaRPr>
          </a:p>
          <a:p>
            <a:pPr indent="0" lvl="0" marL="0" rtl="0" algn="l">
              <a:spcBef>
                <a:spcPts val="0"/>
              </a:spcBef>
              <a:spcAft>
                <a:spcPts val="0"/>
              </a:spcAft>
              <a:buNone/>
            </a:pPr>
            <a:r>
              <a:t/>
            </a:r>
            <a:endParaRPr sz="2000">
              <a:latin typeface="Lato"/>
              <a:ea typeface="Lato"/>
              <a:cs typeface="Lato"/>
              <a:sym typeface="Lato"/>
            </a:endParaRPr>
          </a:p>
          <a:p>
            <a:pPr indent="0" lvl="0" marL="0" rtl="0" algn="l">
              <a:lnSpc>
                <a:spcPct val="115000"/>
              </a:lnSpc>
              <a:spcBef>
                <a:spcPts val="1400"/>
              </a:spcBef>
              <a:spcAft>
                <a:spcPts val="0"/>
              </a:spcAft>
              <a:buClr>
                <a:schemeClr val="dk2"/>
              </a:buClr>
              <a:buSzPts val="1100"/>
              <a:buFont typeface="Arial"/>
              <a:buNone/>
            </a:pPr>
            <a:r>
              <a:rPr b="1" lang="en" sz="2900">
                <a:solidFill>
                  <a:srgbClr val="28303D"/>
                </a:solidFill>
                <a:highlight>
                  <a:srgbClr val="D1E4DD"/>
                </a:highlight>
                <a:latin typeface="Roboto"/>
                <a:ea typeface="Roboto"/>
                <a:cs typeface="Roboto"/>
                <a:sym typeface="Roboto"/>
              </a:rPr>
              <a:t> कर्मण्येवाधिकारस्ते मा फलेषु कदाचन |</a:t>
            </a:r>
            <a:endParaRPr b="1" sz="2900">
              <a:solidFill>
                <a:srgbClr val="28303D"/>
              </a:solidFill>
              <a:highlight>
                <a:srgbClr val="D1E4DD"/>
              </a:highlight>
              <a:latin typeface="Roboto"/>
              <a:ea typeface="Roboto"/>
              <a:cs typeface="Roboto"/>
              <a:sym typeface="Roboto"/>
            </a:endParaRPr>
          </a:p>
          <a:p>
            <a:pPr indent="0" lvl="0" marL="0" rtl="0" algn="l">
              <a:spcBef>
                <a:spcPts val="400"/>
              </a:spcBef>
              <a:spcAft>
                <a:spcPts val="0"/>
              </a:spcAft>
              <a:buNone/>
            </a:pPr>
            <a:r>
              <a:t/>
            </a:r>
            <a:endParaRPr sz="2100">
              <a:latin typeface="Lato"/>
              <a:ea typeface="Lato"/>
              <a:cs typeface="Lato"/>
              <a:sym typeface="Lato"/>
            </a:endParaRPr>
          </a:p>
          <a:p>
            <a:pPr indent="0" lvl="0" marL="0" rtl="0" algn="l">
              <a:spcBef>
                <a:spcPts val="0"/>
              </a:spcBef>
              <a:spcAft>
                <a:spcPts val="0"/>
              </a:spcAft>
              <a:buNone/>
            </a:pPr>
            <a:r>
              <a:rPr lang="en" sz="2100">
                <a:latin typeface="Lato"/>
                <a:ea typeface="Lato"/>
                <a:cs typeface="Lato"/>
                <a:sym typeface="Lato"/>
              </a:rPr>
              <a:t>❖The concern is with action done, never with the result. Let not the fruits of action be the motive.</a:t>
            </a:r>
            <a:endParaRPr sz="21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rPr lang="en" sz="2100">
                <a:latin typeface="Lato"/>
                <a:ea typeface="Lato"/>
                <a:cs typeface="Lato"/>
                <a:sym typeface="Lato"/>
              </a:rPr>
              <a:t>❖Nishkama karma commands that a man should give up attachments to the motive, in order to be able to remain untroubled by success or failure of action. </a:t>
            </a:r>
            <a:endParaRPr sz="21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p:txBody>
      </p:sp>
      <p:pic>
        <p:nvPicPr>
          <p:cNvPr id="374" name="Google Shape;374;p27"/>
          <p:cNvPicPr preferRelativeResize="0"/>
          <p:nvPr/>
        </p:nvPicPr>
        <p:blipFill rotWithShape="1">
          <a:blip r:embed="rId3">
            <a:alphaModFix/>
          </a:blip>
          <a:srcRect b="0" l="15626" r="15231" t="0"/>
          <a:stretch/>
        </p:blipFill>
        <p:spPr>
          <a:xfrm>
            <a:off x="6718875" y="1252225"/>
            <a:ext cx="2248600" cy="270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28"/>
          <p:cNvSpPr txBox="1"/>
          <p:nvPr/>
        </p:nvSpPr>
        <p:spPr>
          <a:xfrm>
            <a:off x="152325" y="175750"/>
            <a:ext cx="8717100" cy="431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		</a:t>
            </a:r>
            <a:endParaRPr sz="2100">
              <a:latin typeface="Lato"/>
              <a:ea typeface="Lato"/>
              <a:cs typeface="Lato"/>
              <a:sym typeface="Lato"/>
            </a:endParaRPr>
          </a:p>
          <a:p>
            <a:pPr indent="457200" lvl="0" marL="457200" rtl="0" algn="l">
              <a:spcBef>
                <a:spcPts val="0"/>
              </a:spcBef>
              <a:spcAft>
                <a:spcPts val="0"/>
              </a:spcAft>
              <a:buNone/>
            </a:pPr>
            <a:r>
              <a:rPr b="1" lang="en" sz="2700">
                <a:solidFill>
                  <a:schemeClr val="dk2"/>
                </a:solidFill>
                <a:latin typeface="Lato"/>
                <a:ea typeface="Lato"/>
                <a:cs typeface="Lato"/>
                <a:sym typeface="Lato"/>
              </a:rPr>
              <a:t>Why  is Nishkama karma necessary?</a:t>
            </a:r>
            <a:endParaRPr b="1" sz="27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latin typeface="Lato"/>
              <a:ea typeface="Lato"/>
              <a:cs typeface="Lato"/>
              <a:sym typeface="Lato"/>
            </a:endParaRPr>
          </a:p>
          <a:p>
            <a:pPr indent="0" lvl="0" marL="0" rtl="0" algn="l">
              <a:spcBef>
                <a:spcPts val="0"/>
              </a:spcBef>
              <a:spcAft>
                <a:spcPts val="0"/>
              </a:spcAft>
              <a:buNone/>
            </a:pPr>
            <a:r>
              <a:rPr b="1" lang="en" sz="1800">
                <a:solidFill>
                  <a:schemeClr val="dk2"/>
                </a:solidFill>
                <a:latin typeface="Lato"/>
                <a:ea typeface="Lato"/>
                <a:cs typeface="Lato"/>
                <a:sym typeface="Lato"/>
              </a:rPr>
              <a:t>❖</a:t>
            </a:r>
            <a:r>
              <a:rPr lang="en" sz="1800">
                <a:solidFill>
                  <a:schemeClr val="dk2"/>
                </a:solidFill>
                <a:latin typeface="Lato"/>
                <a:ea typeface="Lato"/>
                <a:cs typeface="Lato"/>
                <a:sym typeface="Lato"/>
              </a:rPr>
              <a:t>The central principle of practicing Nishkama Karma is mindfulness in the present moment.</a:t>
            </a:r>
            <a:endParaRPr sz="1800">
              <a:solidFill>
                <a:schemeClr val="dk2"/>
              </a:solidFill>
              <a:latin typeface="Lato"/>
              <a:ea typeface="Lato"/>
              <a:cs typeface="Lato"/>
              <a:sym typeface="Lato"/>
            </a:endParaRPr>
          </a:p>
          <a:p>
            <a:pPr indent="0" lvl="0" marL="0" rtl="0" algn="l">
              <a:lnSpc>
                <a:spcPct val="115000"/>
              </a:lnSpc>
              <a:spcBef>
                <a:spcPts val="0"/>
              </a:spcBef>
              <a:spcAft>
                <a:spcPts val="0"/>
              </a:spcAft>
              <a:buNone/>
            </a:pPr>
            <a:r>
              <a:t/>
            </a:r>
            <a:endParaRPr b="1" sz="900">
              <a:solidFill>
                <a:schemeClr val="dk2"/>
              </a:solidFill>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latin typeface="Lato"/>
                <a:ea typeface="Lato"/>
                <a:cs typeface="Lato"/>
                <a:sym typeface="Lato"/>
              </a:rPr>
              <a:t>❖</a:t>
            </a:r>
            <a:r>
              <a:rPr lang="en" sz="1800">
                <a:solidFill>
                  <a:schemeClr val="dk2"/>
                </a:solidFill>
                <a:latin typeface="Lato"/>
                <a:ea typeface="Lato"/>
                <a:cs typeface="Lato"/>
                <a:sym typeface="Lato"/>
              </a:rPr>
              <a:t>This practice leads to calmness and composure as it allows practitioner to stay detached from results.</a:t>
            </a:r>
            <a:endParaRPr sz="1800">
              <a:solidFill>
                <a:schemeClr val="dk2"/>
              </a:solidFill>
              <a:latin typeface="Lato"/>
              <a:ea typeface="Lato"/>
              <a:cs typeface="Lato"/>
              <a:sym typeface="Lato"/>
            </a:endParaRPr>
          </a:p>
          <a:p>
            <a:pPr indent="0" lvl="0" marL="0" rtl="0" algn="l">
              <a:lnSpc>
                <a:spcPct val="115000"/>
              </a:lnSpc>
              <a:spcBef>
                <a:spcPts val="1200"/>
              </a:spcBef>
              <a:spcAft>
                <a:spcPts val="0"/>
              </a:spcAft>
              <a:buNone/>
            </a:pPr>
            <a:r>
              <a:t/>
            </a:r>
            <a:endParaRPr sz="100">
              <a:solidFill>
                <a:schemeClr val="dk2"/>
              </a:solidFill>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latin typeface="Lato"/>
                <a:ea typeface="Lato"/>
                <a:cs typeface="Lato"/>
                <a:sym typeface="Lato"/>
              </a:rPr>
              <a:t>❖</a:t>
            </a:r>
            <a:r>
              <a:rPr lang="en" sz="1800">
                <a:solidFill>
                  <a:schemeClr val="dk2"/>
                </a:solidFill>
                <a:latin typeface="Lato"/>
                <a:ea typeface="Lato"/>
                <a:cs typeface="Lato"/>
                <a:sym typeface="Lato"/>
              </a:rPr>
              <a:t>Minimum play of passion, jealousy , greed, hatred, anger etc.</a:t>
            </a:r>
            <a:endParaRPr sz="1800">
              <a:solidFill>
                <a:schemeClr val="dk2"/>
              </a:solidFill>
              <a:latin typeface="Lato"/>
              <a:ea typeface="Lato"/>
              <a:cs typeface="Lato"/>
              <a:sym typeface="Lato"/>
            </a:endParaRPr>
          </a:p>
          <a:p>
            <a:pPr indent="0" lvl="0" marL="0" rtl="0" algn="l">
              <a:lnSpc>
                <a:spcPct val="115000"/>
              </a:lnSpc>
              <a:spcBef>
                <a:spcPts val="1200"/>
              </a:spcBef>
              <a:spcAft>
                <a:spcPts val="0"/>
              </a:spcAft>
              <a:buNone/>
            </a:pPr>
            <a:r>
              <a:t/>
            </a:r>
            <a:endParaRPr b="1" sz="100">
              <a:solidFill>
                <a:schemeClr val="dk2"/>
              </a:solidFill>
              <a:latin typeface="Lato"/>
              <a:ea typeface="Lato"/>
              <a:cs typeface="Lato"/>
              <a:sym typeface="Lato"/>
            </a:endParaRPr>
          </a:p>
          <a:p>
            <a:pPr indent="0" lvl="0" marL="0" rtl="0" algn="l">
              <a:lnSpc>
                <a:spcPct val="115000"/>
              </a:lnSpc>
              <a:spcBef>
                <a:spcPts val="1200"/>
              </a:spcBef>
              <a:spcAft>
                <a:spcPts val="1200"/>
              </a:spcAft>
              <a:buNone/>
            </a:pPr>
            <a:r>
              <a:rPr b="1" lang="en" sz="1800">
                <a:solidFill>
                  <a:schemeClr val="dk2"/>
                </a:solidFill>
                <a:latin typeface="Lato"/>
                <a:ea typeface="Lato"/>
                <a:cs typeface="Lato"/>
                <a:sym typeface="Lato"/>
              </a:rPr>
              <a:t>❖</a:t>
            </a:r>
            <a:r>
              <a:rPr lang="en" sz="1800">
                <a:solidFill>
                  <a:schemeClr val="dk2"/>
                </a:solidFill>
                <a:latin typeface="Lato"/>
                <a:ea typeface="Lato"/>
                <a:cs typeface="Lato"/>
                <a:sym typeface="Lato"/>
              </a:rPr>
              <a:t>In the long run it leads to cleansing of heart but also spiritual growth and holistic development.</a:t>
            </a:r>
            <a:endParaRPr b="1" sz="27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lin ang="5400012" scaled="0"/>
        </a:gradFill>
      </p:bgPr>
    </p:bg>
    <p:spTree>
      <p:nvGrpSpPr>
        <p:cNvPr id="383" name="Shape 383"/>
        <p:cNvGrpSpPr/>
        <p:nvPr/>
      </p:nvGrpSpPr>
      <p:grpSpPr>
        <a:xfrm>
          <a:off x="0" y="0"/>
          <a:ext cx="0" cy="0"/>
          <a:chOff x="0" y="0"/>
          <a:chExt cx="0" cy="0"/>
        </a:xfrm>
      </p:grpSpPr>
      <p:sp>
        <p:nvSpPr>
          <p:cNvPr id="384" name="Google Shape;384;p29"/>
          <p:cNvSpPr txBox="1"/>
          <p:nvPr/>
        </p:nvSpPr>
        <p:spPr>
          <a:xfrm>
            <a:off x="1104225" y="526600"/>
            <a:ext cx="5878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262626"/>
              </a:buClr>
              <a:buSzPts val="4400"/>
              <a:buFont typeface="Garamond"/>
              <a:buNone/>
            </a:pPr>
            <a:r>
              <a:rPr lang="en" sz="2700">
                <a:solidFill>
                  <a:srgbClr val="262626"/>
                </a:solidFill>
                <a:latin typeface="Raleway"/>
                <a:ea typeface="Raleway"/>
                <a:cs typeface="Raleway"/>
                <a:sym typeface="Raleway"/>
              </a:rPr>
              <a:t>Purusartha and Nishkam Karma</a:t>
            </a:r>
            <a:br>
              <a:rPr lang="en" sz="2700">
                <a:solidFill>
                  <a:srgbClr val="262626"/>
                </a:solidFill>
                <a:latin typeface="Raleway"/>
                <a:ea typeface="Raleway"/>
                <a:cs typeface="Raleway"/>
                <a:sym typeface="Raleway"/>
              </a:rPr>
            </a:br>
            <a:r>
              <a:rPr lang="en" sz="2700">
                <a:solidFill>
                  <a:srgbClr val="262626"/>
                </a:solidFill>
                <a:latin typeface="Raleway"/>
                <a:ea typeface="Raleway"/>
                <a:cs typeface="Raleway"/>
                <a:sym typeface="Raleway"/>
              </a:rPr>
              <a:t>in Today’s World</a:t>
            </a:r>
            <a:endParaRPr sz="200">
              <a:latin typeface="Raleway"/>
              <a:ea typeface="Raleway"/>
              <a:cs typeface="Raleway"/>
              <a:sym typeface="Raleway"/>
            </a:endParaRPr>
          </a:p>
        </p:txBody>
      </p:sp>
      <p:sp>
        <p:nvSpPr>
          <p:cNvPr id="385" name="Google Shape;385;p29"/>
          <p:cNvSpPr txBox="1"/>
          <p:nvPr/>
        </p:nvSpPr>
        <p:spPr>
          <a:xfrm>
            <a:off x="267375" y="1542400"/>
            <a:ext cx="5878200" cy="2986200"/>
          </a:xfrm>
          <a:prstGeom prst="rect">
            <a:avLst/>
          </a:prstGeom>
          <a:noFill/>
          <a:ln>
            <a:noFill/>
          </a:ln>
        </p:spPr>
        <p:txBody>
          <a:bodyPr anchorCtr="0" anchor="t" bIns="91425" lIns="91425" spcFirstLastPara="1" rIns="91425" wrap="square" tIns="91425">
            <a:spAutoFit/>
          </a:bodyPr>
          <a:lstStyle/>
          <a:p>
            <a:pPr indent="-285750" lvl="0" marL="285750" rtl="0" algn="l">
              <a:spcBef>
                <a:spcPts val="0"/>
              </a:spcBef>
              <a:spcAft>
                <a:spcPts val="0"/>
              </a:spcAft>
              <a:buSzPts val="2400"/>
              <a:buChar char="•"/>
            </a:pPr>
            <a:r>
              <a:rPr lang="en" sz="2400">
                <a:latin typeface="Garamond"/>
                <a:ea typeface="Garamond"/>
                <a:cs typeface="Garamond"/>
                <a:sym typeface="Garamond"/>
              </a:rPr>
              <a:t>Purusharth and Nishkama karma has found many modern advocates</a:t>
            </a:r>
            <a:endParaRPr/>
          </a:p>
          <a:p>
            <a:pPr indent="-285750" lvl="0" marL="285750" rtl="0" algn="l">
              <a:spcBef>
                <a:spcPts val="0"/>
              </a:spcBef>
              <a:spcAft>
                <a:spcPts val="0"/>
              </a:spcAft>
              <a:buSzPts val="2400"/>
              <a:buChar char="•"/>
            </a:pPr>
            <a:r>
              <a:rPr lang="en" sz="2400">
                <a:latin typeface="Garamond"/>
                <a:ea typeface="Garamond"/>
                <a:cs typeface="Garamond"/>
                <a:sym typeface="Garamond"/>
              </a:rPr>
              <a:t>In the modern business area, the emphasis has shifted to ethical business practices and intrinsic human values </a:t>
            </a:r>
            <a:endParaRPr/>
          </a:p>
          <a:p>
            <a:pPr indent="-285750" lvl="0" marL="285750" rtl="0" algn="l">
              <a:spcBef>
                <a:spcPts val="0"/>
              </a:spcBef>
              <a:spcAft>
                <a:spcPts val="0"/>
              </a:spcAft>
              <a:buSzPts val="2400"/>
              <a:buChar char="•"/>
            </a:pPr>
            <a:r>
              <a:rPr lang="en" sz="2400">
                <a:latin typeface="Garamond"/>
                <a:ea typeface="Garamond"/>
                <a:cs typeface="Garamond"/>
                <a:sym typeface="Garamond"/>
              </a:rPr>
              <a:t>Stepping beyond personal goals and agendas while pursuing any action over greater good,</a:t>
            </a:r>
            <a:endParaRPr/>
          </a:p>
          <a:p>
            <a:pPr indent="0" lvl="0" marL="0" rtl="0" algn="l">
              <a:spcBef>
                <a:spcPts val="0"/>
              </a:spcBef>
              <a:spcAft>
                <a:spcPts val="0"/>
              </a:spcAft>
              <a:buNone/>
            </a:pPr>
            <a:r>
              <a:t/>
            </a:r>
            <a:endParaRPr>
              <a:latin typeface="Lato"/>
              <a:ea typeface="Lato"/>
              <a:cs typeface="Lato"/>
              <a:sym typeface="Lato"/>
            </a:endParaRPr>
          </a:p>
        </p:txBody>
      </p:sp>
      <p:pic>
        <p:nvPicPr>
          <p:cNvPr id="386" name="Google Shape;386;p29"/>
          <p:cNvPicPr preferRelativeResize="0"/>
          <p:nvPr/>
        </p:nvPicPr>
        <p:blipFill rotWithShape="1">
          <a:blip r:embed="rId3">
            <a:alphaModFix/>
          </a:blip>
          <a:srcRect b="0" l="0" r="0" t="0"/>
          <a:stretch/>
        </p:blipFill>
        <p:spPr>
          <a:xfrm>
            <a:off x="6145569" y="1141915"/>
            <a:ext cx="2829063" cy="35966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lin ang="5400012" scaled="0"/>
        </a:gradFill>
      </p:bgPr>
    </p:bg>
    <p:spTree>
      <p:nvGrpSpPr>
        <p:cNvPr id="390" name="Shape 390"/>
        <p:cNvGrpSpPr/>
        <p:nvPr/>
      </p:nvGrpSpPr>
      <p:grpSpPr>
        <a:xfrm>
          <a:off x="0" y="0"/>
          <a:ext cx="0" cy="0"/>
          <a:chOff x="0" y="0"/>
          <a:chExt cx="0" cy="0"/>
        </a:xfrm>
      </p:grpSpPr>
      <p:sp>
        <p:nvSpPr>
          <p:cNvPr id="391" name="Google Shape;391;p30"/>
          <p:cNvSpPr txBox="1"/>
          <p:nvPr/>
        </p:nvSpPr>
        <p:spPr>
          <a:xfrm>
            <a:off x="1430775" y="526600"/>
            <a:ext cx="5878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rgbClr val="262626"/>
                </a:solidFill>
                <a:latin typeface="Raleway"/>
                <a:ea typeface="Raleway"/>
                <a:cs typeface="Raleway"/>
                <a:sym typeface="Raleway"/>
              </a:rPr>
              <a:t>Purusartha and Nishkam Karma</a:t>
            </a:r>
            <a:br>
              <a:rPr lang="en" sz="2700">
                <a:solidFill>
                  <a:srgbClr val="262626"/>
                </a:solidFill>
                <a:latin typeface="Raleway"/>
                <a:ea typeface="Raleway"/>
                <a:cs typeface="Raleway"/>
                <a:sym typeface="Raleway"/>
              </a:rPr>
            </a:br>
            <a:r>
              <a:rPr lang="en" sz="2700">
                <a:solidFill>
                  <a:srgbClr val="262626"/>
                </a:solidFill>
                <a:latin typeface="Raleway"/>
                <a:ea typeface="Raleway"/>
                <a:cs typeface="Raleway"/>
                <a:sym typeface="Raleway"/>
              </a:rPr>
              <a:t>in Today’s World</a:t>
            </a:r>
            <a:endParaRPr>
              <a:latin typeface="Nunito"/>
              <a:ea typeface="Nunito"/>
              <a:cs typeface="Nunito"/>
              <a:sym typeface="Nunito"/>
            </a:endParaRPr>
          </a:p>
        </p:txBody>
      </p:sp>
      <p:sp>
        <p:nvSpPr>
          <p:cNvPr id="392" name="Google Shape;392;p30"/>
          <p:cNvSpPr txBox="1"/>
          <p:nvPr/>
        </p:nvSpPr>
        <p:spPr>
          <a:xfrm>
            <a:off x="1114425" y="194515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3" name="Google Shape;393;p30"/>
          <p:cNvSpPr txBox="1"/>
          <p:nvPr/>
        </p:nvSpPr>
        <p:spPr>
          <a:xfrm>
            <a:off x="1430775" y="1832900"/>
            <a:ext cx="5878200" cy="2770500"/>
          </a:xfrm>
          <a:prstGeom prst="rect">
            <a:avLst/>
          </a:prstGeom>
          <a:noFill/>
          <a:ln>
            <a:noFill/>
          </a:ln>
        </p:spPr>
        <p:txBody>
          <a:bodyPr anchorCtr="0" anchor="t" bIns="91425" lIns="91425" spcFirstLastPara="1" rIns="91425" wrap="square" tIns="91425">
            <a:spAutoFit/>
          </a:bodyPr>
          <a:lstStyle/>
          <a:p>
            <a:pPr indent="-285750" lvl="0" marL="285750" rtl="0" algn="l">
              <a:spcBef>
                <a:spcPts val="0"/>
              </a:spcBef>
              <a:spcAft>
                <a:spcPts val="0"/>
              </a:spcAft>
              <a:buSzPts val="2400"/>
              <a:buChar char="•"/>
            </a:pPr>
            <a:r>
              <a:rPr lang="en" sz="2400">
                <a:latin typeface="Garamond"/>
                <a:ea typeface="Garamond"/>
                <a:cs typeface="Garamond"/>
                <a:sym typeface="Garamond"/>
              </a:rPr>
              <a:t>Practicing Nishkama Karma reduces stress at workplace</a:t>
            </a:r>
            <a:endParaRPr/>
          </a:p>
          <a:p>
            <a:pPr indent="-285750" lvl="0" marL="285750" rtl="0" algn="l">
              <a:spcBef>
                <a:spcPts val="0"/>
              </a:spcBef>
              <a:spcAft>
                <a:spcPts val="0"/>
              </a:spcAft>
              <a:buSzPts val="2400"/>
              <a:buChar char="•"/>
            </a:pPr>
            <a:r>
              <a:rPr lang="en" sz="2400">
                <a:latin typeface="Garamond"/>
                <a:ea typeface="Garamond"/>
                <a:cs typeface="Garamond"/>
                <a:sym typeface="Garamond"/>
              </a:rPr>
              <a:t>As work has been turned into a pursuit of personal excellence, which results in greater personal satisfaction</a:t>
            </a:r>
            <a:endParaRPr/>
          </a:p>
          <a:p>
            <a:pPr indent="-285750" lvl="0" marL="285750" rtl="0" algn="l">
              <a:spcBef>
                <a:spcPts val="0"/>
              </a:spcBef>
              <a:spcAft>
                <a:spcPts val="0"/>
              </a:spcAft>
              <a:buSzPts val="2400"/>
              <a:buChar char="•"/>
            </a:pPr>
            <a:r>
              <a:rPr lang="en" sz="2400">
                <a:latin typeface="Garamond"/>
                <a:ea typeface="Garamond"/>
                <a:cs typeface="Garamond"/>
                <a:sym typeface="Garamond"/>
              </a:rPr>
              <a:t>Minimum play of passion, jealousy , greed, hatred, anger etc.</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397" name="Shape 397"/>
        <p:cNvGrpSpPr/>
        <p:nvPr/>
      </p:nvGrpSpPr>
      <p:grpSpPr>
        <a:xfrm>
          <a:off x="0" y="0"/>
          <a:ext cx="0" cy="0"/>
          <a:chOff x="0" y="0"/>
          <a:chExt cx="0" cy="0"/>
        </a:xfrm>
      </p:grpSpPr>
      <p:sp>
        <p:nvSpPr>
          <p:cNvPr id="398" name="Google Shape;398;p31"/>
          <p:cNvSpPr txBox="1"/>
          <p:nvPr/>
        </p:nvSpPr>
        <p:spPr>
          <a:xfrm>
            <a:off x="369425" y="1414450"/>
            <a:ext cx="58782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262626"/>
              </a:buClr>
              <a:buSzPts val="2400"/>
              <a:buFont typeface="Garamond"/>
              <a:buNone/>
            </a:pPr>
            <a:r>
              <a:rPr lang="en" sz="2700">
                <a:solidFill>
                  <a:srgbClr val="262626"/>
                </a:solidFill>
                <a:latin typeface="Garamond"/>
                <a:ea typeface="Garamond"/>
                <a:cs typeface="Garamond"/>
                <a:sym typeface="Garamond"/>
              </a:rPr>
              <a:t>Kumar Bihari Pandey</a:t>
            </a:r>
            <a:endParaRPr sz="2700">
              <a:solidFill>
                <a:srgbClr val="262626"/>
              </a:solidFill>
              <a:latin typeface="Garamond"/>
              <a:ea typeface="Garamond"/>
              <a:cs typeface="Garamond"/>
              <a:sym typeface="Garamond"/>
            </a:endParaRPr>
          </a:p>
          <a:p>
            <a:pPr indent="0" lvl="0" marL="0" rtl="0" algn="l">
              <a:spcBef>
                <a:spcPts val="0"/>
              </a:spcBef>
              <a:spcAft>
                <a:spcPts val="0"/>
              </a:spcAft>
              <a:buNone/>
            </a:pPr>
            <a:r>
              <a:t/>
            </a:r>
            <a:endParaRPr>
              <a:latin typeface="Nunito"/>
              <a:ea typeface="Nunito"/>
              <a:cs typeface="Nunito"/>
              <a:sym typeface="Nunito"/>
            </a:endParaRPr>
          </a:p>
        </p:txBody>
      </p:sp>
      <p:sp>
        <p:nvSpPr>
          <p:cNvPr id="399" name="Google Shape;399;p31"/>
          <p:cNvSpPr txBox="1"/>
          <p:nvPr/>
        </p:nvSpPr>
        <p:spPr>
          <a:xfrm>
            <a:off x="318450" y="1972250"/>
            <a:ext cx="5878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262626"/>
                </a:solidFill>
                <a:latin typeface="Garamond"/>
                <a:ea typeface="Garamond"/>
                <a:cs typeface="Garamond"/>
                <a:sym typeface="Garamond"/>
              </a:rPr>
              <a:t>(Industrialist, Philanthropist, Educationalist, Writer…</a:t>
            </a:r>
            <a:endParaRPr sz="1700">
              <a:solidFill>
                <a:srgbClr val="262626"/>
              </a:solidFill>
              <a:latin typeface="Garamond"/>
              <a:ea typeface="Garamond"/>
              <a:cs typeface="Garamond"/>
              <a:sym typeface="Garamond"/>
            </a:endParaRPr>
          </a:p>
          <a:p>
            <a:pPr indent="0" lvl="0" marL="0" rtl="0" algn="ctr">
              <a:spcBef>
                <a:spcPts val="0"/>
              </a:spcBef>
              <a:spcAft>
                <a:spcPts val="0"/>
              </a:spcAft>
              <a:buClr>
                <a:srgbClr val="000000"/>
              </a:buClr>
              <a:buSzPts val="1840"/>
              <a:buFont typeface="Arial"/>
              <a:buNone/>
            </a:pPr>
            <a:r>
              <a:rPr lang="en" sz="1700">
                <a:solidFill>
                  <a:srgbClr val="262626"/>
                </a:solidFill>
                <a:latin typeface="Garamond"/>
                <a:ea typeface="Garamond"/>
                <a:cs typeface="Garamond"/>
                <a:sym typeface="Garamond"/>
              </a:rPr>
              <a:t>A multi faceted self made man)</a:t>
            </a:r>
            <a:endParaRPr sz="1700">
              <a:solidFill>
                <a:srgbClr val="262626"/>
              </a:solidFill>
              <a:latin typeface="Garamond"/>
              <a:ea typeface="Garamond"/>
              <a:cs typeface="Garamond"/>
              <a:sym typeface="Garamond"/>
            </a:endParaRPr>
          </a:p>
          <a:p>
            <a:pPr indent="0" lvl="0" marL="0" rtl="0" algn="l">
              <a:spcBef>
                <a:spcPts val="0"/>
              </a:spcBef>
              <a:spcAft>
                <a:spcPts val="0"/>
              </a:spcAft>
              <a:buNone/>
            </a:pPr>
            <a:r>
              <a:t/>
            </a:r>
            <a:endParaRPr>
              <a:latin typeface="Nunito"/>
              <a:ea typeface="Nunito"/>
              <a:cs typeface="Nunito"/>
              <a:sym typeface="Nunito"/>
            </a:endParaRPr>
          </a:p>
        </p:txBody>
      </p:sp>
      <p:pic>
        <p:nvPicPr>
          <p:cNvPr id="400" name="Google Shape;400;p31"/>
          <p:cNvPicPr preferRelativeResize="0"/>
          <p:nvPr/>
        </p:nvPicPr>
        <p:blipFill rotWithShape="1">
          <a:blip r:embed="rId3">
            <a:alphaModFix/>
          </a:blip>
          <a:srcRect b="0" l="0" r="0" t="0"/>
          <a:stretch/>
        </p:blipFill>
        <p:spPr>
          <a:xfrm>
            <a:off x="6359913" y="859950"/>
            <a:ext cx="1933500" cy="23622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idx="4294967295" type="title"/>
          </p:nvPr>
        </p:nvSpPr>
        <p:spPr>
          <a:xfrm>
            <a:off x="0" y="-175"/>
            <a:ext cx="9144000" cy="5143500"/>
          </a:xfrm>
          <a:prstGeom prst="rect">
            <a:avLst/>
          </a:prstGeom>
          <a:solidFill>
            <a:srgbClr val="000000"/>
          </a:solidFill>
        </p:spPr>
        <p:txBody>
          <a:bodyPr anchorCtr="0" anchor="t" bIns="91425" lIns="91425" spcFirstLastPara="1" rIns="91425" wrap="square" tIns="91425">
            <a:normAutofit/>
          </a:bodyPr>
          <a:lstStyle/>
          <a:p>
            <a:pPr indent="0" lvl="0" marL="0" rtl="0" algn="l">
              <a:spcBef>
                <a:spcPts val="0"/>
              </a:spcBef>
              <a:spcAft>
                <a:spcPts val="1600"/>
              </a:spcAft>
              <a:buNone/>
            </a:pPr>
            <a:r>
              <a:t/>
            </a:r>
            <a:endParaRPr sz="2400"/>
          </a:p>
        </p:txBody>
      </p:sp>
      <p:sp>
        <p:nvSpPr>
          <p:cNvPr id="283" name="Google Shape;283;p14"/>
          <p:cNvSpPr txBox="1"/>
          <p:nvPr/>
        </p:nvSpPr>
        <p:spPr>
          <a:xfrm>
            <a:off x="3713475" y="2294975"/>
            <a:ext cx="5454900" cy="4002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AN overwiew</a:t>
            </a:r>
            <a:endParaRPr>
              <a:latin typeface="Lato"/>
              <a:ea typeface="Lato"/>
              <a:cs typeface="Lato"/>
              <a:sym typeface="Lato"/>
            </a:endParaRPr>
          </a:p>
        </p:txBody>
      </p:sp>
      <p:sp>
        <p:nvSpPr>
          <p:cNvPr id="284" name="Google Shape;284;p14"/>
          <p:cNvSpPr txBox="1"/>
          <p:nvPr/>
        </p:nvSpPr>
        <p:spPr>
          <a:xfrm>
            <a:off x="1891325" y="2191175"/>
            <a:ext cx="6642600" cy="12159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6700">
                <a:solidFill>
                  <a:schemeClr val="lt1"/>
                </a:solidFill>
                <a:latin typeface="Lato"/>
                <a:ea typeface="Lato"/>
                <a:cs typeface="Lato"/>
                <a:sym typeface="Lato"/>
              </a:rPr>
              <a:t>An overview</a:t>
            </a:r>
            <a:endParaRPr sz="6700">
              <a:solidFill>
                <a:schemeClr val="lt1"/>
              </a:solidFill>
              <a:latin typeface="Lato"/>
              <a:ea typeface="Lato"/>
              <a:cs typeface="Lato"/>
              <a:sym typeface="Lato"/>
            </a:endParaRPr>
          </a:p>
        </p:txBody>
      </p:sp>
      <p:pic>
        <p:nvPicPr>
          <p:cNvPr id="285" name="Google Shape;285;p14"/>
          <p:cNvPicPr preferRelativeResize="0"/>
          <p:nvPr/>
        </p:nvPicPr>
        <p:blipFill>
          <a:blip r:embed="rId3">
            <a:alphaModFix/>
          </a:blip>
          <a:stretch>
            <a:fillRect/>
          </a:stretch>
        </p:blipFill>
        <p:spPr>
          <a:xfrm>
            <a:off x="0" y="2363550"/>
            <a:ext cx="3622901" cy="2687801"/>
          </a:xfrm>
          <a:prstGeom prst="rect">
            <a:avLst/>
          </a:prstGeom>
          <a:noFill/>
          <a:ln>
            <a:noFill/>
          </a:ln>
        </p:spPr>
      </p:pic>
      <p:pic>
        <p:nvPicPr>
          <p:cNvPr id="286" name="Google Shape;286;p14"/>
          <p:cNvPicPr preferRelativeResize="0"/>
          <p:nvPr/>
        </p:nvPicPr>
        <p:blipFill>
          <a:blip r:embed="rId4">
            <a:alphaModFix/>
          </a:blip>
          <a:stretch>
            <a:fillRect/>
          </a:stretch>
        </p:blipFill>
        <p:spPr>
          <a:xfrm>
            <a:off x="4816925" y="0"/>
            <a:ext cx="4327075" cy="5143500"/>
          </a:xfrm>
          <a:prstGeom prst="rect">
            <a:avLst/>
          </a:prstGeom>
          <a:noFill/>
          <a:ln>
            <a:noFill/>
          </a:ln>
        </p:spPr>
      </p:pic>
      <p:pic>
        <p:nvPicPr>
          <p:cNvPr id="287" name="Google Shape;287;p14"/>
          <p:cNvPicPr preferRelativeResize="0"/>
          <p:nvPr/>
        </p:nvPicPr>
        <p:blipFill>
          <a:blip r:embed="rId5">
            <a:alphaModFix/>
          </a:blip>
          <a:stretch>
            <a:fillRect/>
          </a:stretch>
        </p:blipFill>
        <p:spPr>
          <a:xfrm>
            <a:off x="0" y="0"/>
            <a:ext cx="4816925" cy="3031949"/>
          </a:xfrm>
          <a:prstGeom prst="rect">
            <a:avLst/>
          </a:prstGeom>
          <a:noFill/>
          <a:ln>
            <a:noFill/>
          </a:ln>
        </p:spPr>
      </p:pic>
      <p:pic>
        <p:nvPicPr>
          <p:cNvPr id="288" name="Google Shape;288;p14"/>
          <p:cNvPicPr preferRelativeResize="0"/>
          <p:nvPr/>
        </p:nvPicPr>
        <p:blipFill>
          <a:blip r:embed="rId6">
            <a:alphaModFix/>
          </a:blip>
          <a:stretch>
            <a:fillRect/>
          </a:stretch>
        </p:blipFill>
        <p:spPr>
          <a:xfrm>
            <a:off x="3622900" y="2806300"/>
            <a:ext cx="2704424" cy="2337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4" name="Shape 404"/>
        <p:cNvGrpSpPr/>
        <p:nvPr/>
      </p:nvGrpSpPr>
      <p:grpSpPr>
        <a:xfrm>
          <a:off x="0" y="0"/>
          <a:ext cx="0" cy="0"/>
          <a:chOff x="0" y="0"/>
          <a:chExt cx="0" cy="0"/>
        </a:xfrm>
      </p:grpSpPr>
      <p:sp>
        <p:nvSpPr>
          <p:cNvPr id="405" name="Google Shape;405;p32"/>
          <p:cNvSpPr txBox="1"/>
          <p:nvPr>
            <p:ph type="ctrTitle"/>
          </p:nvPr>
        </p:nvSpPr>
        <p:spPr>
          <a:xfrm>
            <a:off x="824000" y="229388"/>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262626"/>
              </a:buClr>
              <a:buSzPts val="2400"/>
              <a:buFont typeface="Garamond"/>
              <a:buNone/>
            </a:pPr>
            <a:r>
              <a:rPr b="0" lang="en" sz="2400">
                <a:latin typeface="Garamond"/>
                <a:ea typeface="Garamond"/>
                <a:cs typeface="Garamond"/>
                <a:sym typeface="Garamond"/>
              </a:rPr>
              <a:t>Kumar Bihari Pandey</a:t>
            </a:r>
            <a:endParaRPr b="0" sz="2400">
              <a:latin typeface="Garamond"/>
              <a:ea typeface="Garamond"/>
              <a:cs typeface="Garamond"/>
              <a:sym typeface="Garamond"/>
            </a:endParaRPr>
          </a:p>
          <a:p>
            <a:pPr indent="0" lvl="0" marL="0" rtl="0" algn="l">
              <a:spcBef>
                <a:spcPts val="0"/>
              </a:spcBef>
              <a:spcAft>
                <a:spcPts val="0"/>
              </a:spcAft>
              <a:buNone/>
            </a:pPr>
            <a:r>
              <a:t/>
            </a:r>
            <a:endParaRPr/>
          </a:p>
        </p:txBody>
      </p:sp>
      <p:sp>
        <p:nvSpPr>
          <p:cNvPr id="406" name="Google Shape;406;p32"/>
          <p:cNvSpPr txBox="1"/>
          <p:nvPr>
            <p:ph idx="1" type="subTitle"/>
          </p:nvPr>
        </p:nvSpPr>
        <p:spPr>
          <a:xfrm>
            <a:off x="824000" y="1555250"/>
            <a:ext cx="4255500" cy="695400"/>
          </a:xfrm>
          <a:prstGeom prst="rect">
            <a:avLst/>
          </a:prstGeom>
        </p:spPr>
        <p:txBody>
          <a:bodyPr anchorCtr="0" anchor="t" bIns="91425" lIns="91425" spcFirstLastPara="1" rIns="91425" wrap="square" tIns="91425">
            <a:noAutofit/>
          </a:bodyPr>
          <a:lstStyle/>
          <a:p>
            <a:pPr indent="-274320" lvl="0" marL="285750" rtl="0" algn="l">
              <a:lnSpc>
                <a:spcPct val="80000"/>
              </a:lnSpc>
              <a:spcBef>
                <a:spcPts val="0"/>
              </a:spcBef>
              <a:spcAft>
                <a:spcPts val="0"/>
              </a:spcAft>
              <a:buClr>
                <a:schemeClr val="lt1"/>
              </a:buClr>
              <a:buSzPts val="1660"/>
              <a:buFont typeface="Arial"/>
              <a:buChar char="•"/>
            </a:pPr>
            <a:r>
              <a:rPr lang="en">
                <a:latin typeface="Garamond"/>
                <a:ea typeface="Garamond"/>
                <a:cs typeface="Garamond"/>
                <a:sym typeface="Garamond"/>
              </a:rPr>
              <a:t>Born: 7</a:t>
            </a:r>
            <a:r>
              <a:rPr baseline="30000" lang="en">
                <a:latin typeface="Garamond"/>
                <a:ea typeface="Garamond"/>
                <a:cs typeface="Garamond"/>
                <a:sym typeface="Garamond"/>
              </a:rPr>
              <a:t>Th</a:t>
            </a:r>
            <a:r>
              <a:rPr lang="en">
                <a:latin typeface="Garamond"/>
                <a:ea typeface="Garamond"/>
                <a:cs typeface="Garamond"/>
                <a:sym typeface="Garamond"/>
              </a:rPr>
              <a:t> March 1936 in Siwan, Bihar</a:t>
            </a:r>
            <a:endParaRPr>
              <a:latin typeface="Garamond"/>
              <a:ea typeface="Garamond"/>
              <a:cs typeface="Garamond"/>
              <a:sym typeface="Garamond"/>
            </a:endParaRPr>
          </a:p>
          <a:p>
            <a:pPr indent="-274320" lvl="0" marL="285750" rtl="0" algn="l">
              <a:lnSpc>
                <a:spcPct val="80000"/>
              </a:lnSpc>
              <a:spcBef>
                <a:spcPts val="920"/>
              </a:spcBef>
              <a:spcAft>
                <a:spcPts val="0"/>
              </a:spcAft>
              <a:buClr>
                <a:schemeClr val="lt1"/>
              </a:buClr>
              <a:buSzPts val="1660"/>
              <a:buFont typeface="Arial"/>
              <a:buChar char="•"/>
            </a:pPr>
            <a:r>
              <a:rPr lang="en">
                <a:latin typeface="Garamond"/>
                <a:ea typeface="Garamond"/>
                <a:cs typeface="Garamond"/>
                <a:sym typeface="Garamond"/>
              </a:rPr>
              <a:t>In 1962 joined </a:t>
            </a:r>
            <a:r>
              <a:rPr i="1" lang="en">
                <a:latin typeface="Garamond"/>
                <a:ea typeface="Garamond"/>
                <a:cs typeface="Garamond"/>
                <a:sym typeface="Garamond"/>
              </a:rPr>
              <a:t>Bombay Tools and Dye</a:t>
            </a:r>
            <a:r>
              <a:rPr lang="en">
                <a:latin typeface="Garamond"/>
                <a:ea typeface="Garamond"/>
                <a:cs typeface="Garamond"/>
                <a:sym typeface="Garamond"/>
              </a:rPr>
              <a:t> </a:t>
            </a:r>
            <a:r>
              <a:rPr i="1" lang="en">
                <a:latin typeface="Garamond"/>
                <a:ea typeface="Garamond"/>
                <a:cs typeface="Garamond"/>
                <a:sym typeface="Garamond"/>
              </a:rPr>
              <a:t>Company </a:t>
            </a:r>
            <a:r>
              <a:rPr lang="en">
                <a:latin typeface="Garamond"/>
                <a:ea typeface="Garamond"/>
                <a:cs typeface="Garamond"/>
                <a:sym typeface="Garamond"/>
              </a:rPr>
              <a:t>as watchman</a:t>
            </a:r>
            <a:endParaRPr>
              <a:latin typeface="Garamond"/>
              <a:ea typeface="Garamond"/>
              <a:cs typeface="Garamond"/>
              <a:sym typeface="Garamond"/>
            </a:endParaRPr>
          </a:p>
          <a:p>
            <a:pPr indent="-274320" lvl="0" marL="285750" rtl="0" algn="l">
              <a:lnSpc>
                <a:spcPct val="80000"/>
              </a:lnSpc>
              <a:spcBef>
                <a:spcPts val="920"/>
              </a:spcBef>
              <a:spcAft>
                <a:spcPts val="0"/>
              </a:spcAft>
              <a:buClr>
                <a:schemeClr val="lt1"/>
              </a:buClr>
              <a:buSzPts val="1660"/>
              <a:buFont typeface="Arial"/>
              <a:buChar char="•"/>
            </a:pPr>
            <a:r>
              <a:rPr lang="en">
                <a:latin typeface="Garamond"/>
                <a:ea typeface="Garamond"/>
                <a:cs typeface="Garamond"/>
                <a:sym typeface="Garamond"/>
              </a:rPr>
              <a:t>23</a:t>
            </a:r>
            <a:r>
              <a:rPr baseline="30000" lang="en">
                <a:latin typeface="Garamond"/>
                <a:ea typeface="Garamond"/>
                <a:cs typeface="Garamond"/>
                <a:sym typeface="Garamond"/>
              </a:rPr>
              <a:t>rd</a:t>
            </a:r>
            <a:r>
              <a:rPr lang="en">
                <a:latin typeface="Garamond"/>
                <a:ea typeface="Garamond"/>
                <a:cs typeface="Garamond"/>
                <a:sym typeface="Garamond"/>
              </a:rPr>
              <a:t> March 1968: Established ‘Sunita Engineering Works’ </a:t>
            </a:r>
            <a:endParaRPr>
              <a:latin typeface="Garamond"/>
              <a:ea typeface="Garamond"/>
              <a:cs typeface="Garamond"/>
              <a:sym typeface="Garamond"/>
            </a:endParaRPr>
          </a:p>
          <a:p>
            <a:pPr indent="-274320" lvl="0" marL="285750" rtl="0" algn="l">
              <a:lnSpc>
                <a:spcPct val="80000"/>
              </a:lnSpc>
              <a:spcBef>
                <a:spcPts val="920"/>
              </a:spcBef>
              <a:spcAft>
                <a:spcPts val="0"/>
              </a:spcAft>
              <a:buClr>
                <a:schemeClr val="lt1"/>
              </a:buClr>
              <a:buSzPts val="1660"/>
              <a:buFont typeface="Arial"/>
              <a:buChar char="•"/>
            </a:pPr>
            <a:r>
              <a:rPr i="1" lang="en">
                <a:latin typeface="Garamond"/>
                <a:ea typeface="Garamond"/>
                <a:cs typeface="Garamond"/>
                <a:sym typeface="Garamond"/>
              </a:rPr>
              <a:t>Sunita Engineering works </a:t>
            </a:r>
            <a:r>
              <a:rPr lang="en">
                <a:latin typeface="Garamond"/>
                <a:ea typeface="Garamond"/>
                <a:cs typeface="Garamond"/>
                <a:sym typeface="Garamond"/>
              </a:rPr>
              <a:t>is </a:t>
            </a:r>
            <a:r>
              <a:rPr i="1" lang="en">
                <a:latin typeface="Garamond"/>
                <a:ea typeface="Garamond"/>
                <a:cs typeface="Garamond"/>
                <a:sym typeface="Garamond"/>
              </a:rPr>
              <a:t>Sunita Group of Companies </a:t>
            </a:r>
            <a:r>
              <a:rPr lang="en">
                <a:latin typeface="Garamond"/>
                <a:ea typeface="Garamond"/>
                <a:cs typeface="Garamond"/>
                <a:sym typeface="Garamond"/>
              </a:rPr>
              <a:t>now prospering day by day</a:t>
            </a:r>
            <a:endParaRPr/>
          </a:p>
        </p:txBody>
      </p:sp>
      <p:pic>
        <p:nvPicPr>
          <p:cNvPr id="407" name="Google Shape;407;p32"/>
          <p:cNvPicPr preferRelativeResize="0"/>
          <p:nvPr/>
        </p:nvPicPr>
        <p:blipFill rotWithShape="1">
          <a:blip r:embed="rId3">
            <a:alphaModFix/>
          </a:blip>
          <a:srcRect b="0" l="0" r="0" t="0"/>
          <a:stretch/>
        </p:blipFill>
        <p:spPr>
          <a:xfrm>
            <a:off x="5747663" y="492600"/>
            <a:ext cx="1933500" cy="23622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1" name="Shape 411"/>
        <p:cNvGrpSpPr/>
        <p:nvPr/>
      </p:nvGrpSpPr>
      <p:grpSpPr>
        <a:xfrm>
          <a:off x="0" y="0"/>
          <a:ext cx="0" cy="0"/>
          <a:chOff x="0" y="0"/>
          <a:chExt cx="0" cy="0"/>
        </a:xfrm>
      </p:grpSpPr>
      <p:sp>
        <p:nvSpPr>
          <p:cNvPr id="412" name="Google Shape;412;p33"/>
          <p:cNvSpPr txBox="1"/>
          <p:nvPr/>
        </p:nvSpPr>
        <p:spPr>
          <a:xfrm>
            <a:off x="1512425" y="5674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262626"/>
              </a:buClr>
              <a:buSzPts val="3600"/>
              <a:buFont typeface="Garamond"/>
              <a:buNone/>
            </a:pPr>
            <a:r>
              <a:rPr lang="en" sz="3600">
                <a:solidFill>
                  <a:srgbClr val="262626"/>
                </a:solidFill>
                <a:latin typeface="Garamond"/>
                <a:ea typeface="Garamond"/>
                <a:cs typeface="Garamond"/>
                <a:sym typeface="Garamond"/>
              </a:rPr>
              <a:t>			Reforming lives …..</a:t>
            </a:r>
            <a:endParaRPr sz="3600">
              <a:solidFill>
                <a:srgbClr val="262626"/>
              </a:solidFill>
              <a:latin typeface="Garamond"/>
              <a:ea typeface="Garamond"/>
              <a:cs typeface="Garamond"/>
              <a:sym typeface="Garamond"/>
            </a:endParaRPr>
          </a:p>
          <a:p>
            <a:pPr indent="0" lvl="0" marL="0" rtl="0" algn="l">
              <a:spcBef>
                <a:spcPts val="0"/>
              </a:spcBef>
              <a:spcAft>
                <a:spcPts val="0"/>
              </a:spcAft>
              <a:buNone/>
            </a:pPr>
            <a:r>
              <a:t/>
            </a:r>
            <a:endParaRPr>
              <a:latin typeface="Nunito"/>
              <a:ea typeface="Nunito"/>
              <a:cs typeface="Nunito"/>
              <a:sym typeface="Nunito"/>
            </a:endParaRPr>
          </a:p>
        </p:txBody>
      </p:sp>
      <p:pic>
        <p:nvPicPr>
          <p:cNvPr id="413" name="Google Shape;413;p33"/>
          <p:cNvPicPr preferRelativeResize="0"/>
          <p:nvPr/>
        </p:nvPicPr>
        <p:blipFill rotWithShape="1">
          <a:blip r:embed="rId3">
            <a:alphaModFix/>
          </a:blip>
          <a:srcRect b="0" l="0" r="0" t="0"/>
          <a:stretch/>
        </p:blipFill>
        <p:spPr>
          <a:xfrm>
            <a:off x="1869477" y="567412"/>
            <a:ext cx="863456" cy="917422"/>
          </a:xfrm>
          <a:prstGeom prst="rect">
            <a:avLst/>
          </a:prstGeom>
          <a:noFill/>
          <a:ln>
            <a:noFill/>
          </a:ln>
        </p:spPr>
      </p:pic>
      <p:pic>
        <p:nvPicPr>
          <p:cNvPr id="414" name="Google Shape;414;p33"/>
          <p:cNvPicPr preferRelativeResize="0"/>
          <p:nvPr/>
        </p:nvPicPr>
        <p:blipFill rotWithShape="1">
          <a:blip r:embed="rId4">
            <a:alphaModFix/>
          </a:blip>
          <a:srcRect b="0" l="0" r="0" t="0"/>
          <a:stretch/>
        </p:blipFill>
        <p:spPr>
          <a:xfrm>
            <a:off x="673904" y="2002655"/>
            <a:ext cx="1965960" cy="1310640"/>
          </a:xfrm>
          <a:prstGeom prst="rect">
            <a:avLst/>
          </a:prstGeom>
          <a:noFill/>
          <a:ln>
            <a:noFill/>
          </a:ln>
        </p:spPr>
      </p:pic>
      <p:pic>
        <p:nvPicPr>
          <p:cNvPr id="415" name="Google Shape;415;p33"/>
          <p:cNvPicPr preferRelativeResize="0"/>
          <p:nvPr/>
        </p:nvPicPr>
        <p:blipFill rotWithShape="1">
          <a:blip r:embed="rId5">
            <a:alphaModFix/>
          </a:blip>
          <a:srcRect b="0" l="0" r="0" t="0"/>
          <a:stretch/>
        </p:blipFill>
        <p:spPr>
          <a:xfrm>
            <a:off x="2940093" y="1794428"/>
            <a:ext cx="2614654" cy="1554659"/>
          </a:xfrm>
          <a:prstGeom prst="rect">
            <a:avLst/>
          </a:prstGeom>
          <a:noFill/>
          <a:ln>
            <a:noFill/>
          </a:ln>
        </p:spPr>
      </p:pic>
      <p:pic>
        <p:nvPicPr>
          <p:cNvPr id="416" name="Google Shape;416;p33"/>
          <p:cNvPicPr preferRelativeResize="0"/>
          <p:nvPr/>
        </p:nvPicPr>
        <p:blipFill rotWithShape="1">
          <a:blip r:embed="rId6">
            <a:alphaModFix/>
          </a:blip>
          <a:srcRect b="0" l="0" r="0" t="0"/>
          <a:stretch/>
        </p:blipFill>
        <p:spPr>
          <a:xfrm>
            <a:off x="673891" y="3437049"/>
            <a:ext cx="2266214" cy="1066800"/>
          </a:xfrm>
          <a:prstGeom prst="rect">
            <a:avLst/>
          </a:prstGeom>
          <a:noFill/>
          <a:ln>
            <a:noFill/>
          </a:ln>
        </p:spPr>
      </p:pic>
      <p:pic>
        <p:nvPicPr>
          <p:cNvPr id="417" name="Google Shape;417;p33"/>
          <p:cNvPicPr preferRelativeResize="0"/>
          <p:nvPr/>
        </p:nvPicPr>
        <p:blipFill rotWithShape="1">
          <a:blip r:embed="rId7">
            <a:alphaModFix/>
          </a:blip>
          <a:srcRect b="0" l="0" r="0" t="0"/>
          <a:stretch/>
        </p:blipFill>
        <p:spPr>
          <a:xfrm>
            <a:off x="5694600" y="1712775"/>
            <a:ext cx="2124825" cy="3025525"/>
          </a:xfrm>
          <a:prstGeom prst="rect">
            <a:avLst/>
          </a:prstGeom>
          <a:noFill/>
          <a:ln>
            <a:noFill/>
          </a:ln>
        </p:spPr>
      </p:pic>
      <p:pic>
        <p:nvPicPr>
          <p:cNvPr id="418" name="Google Shape;418;p33"/>
          <p:cNvPicPr preferRelativeResize="0"/>
          <p:nvPr/>
        </p:nvPicPr>
        <p:blipFill rotWithShape="1">
          <a:blip r:embed="rId8">
            <a:alphaModFix/>
          </a:blip>
          <a:srcRect b="0" l="0" r="0" t="0"/>
          <a:stretch/>
        </p:blipFill>
        <p:spPr>
          <a:xfrm>
            <a:off x="2732923" y="3437044"/>
            <a:ext cx="4286250" cy="106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22" name="Shape 422"/>
        <p:cNvGrpSpPr/>
        <p:nvPr/>
      </p:nvGrpSpPr>
      <p:grpSpPr>
        <a:xfrm>
          <a:off x="0" y="0"/>
          <a:ext cx="0" cy="0"/>
          <a:chOff x="0" y="0"/>
          <a:chExt cx="0" cy="0"/>
        </a:xfrm>
      </p:grpSpPr>
      <p:sp>
        <p:nvSpPr>
          <p:cNvPr id="423" name="Google Shape;423;p34"/>
          <p:cNvSpPr txBox="1"/>
          <p:nvPr>
            <p:ph type="title"/>
          </p:nvPr>
        </p:nvSpPr>
        <p:spPr>
          <a:xfrm>
            <a:off x="-202875" y="1511463"/>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200"/>
              <a:t>C</a:t>
            </a:r>
            <a:r>
              <a:rPr b="0" lang="en" sz="5200">
                <a:solidFill>
                  <a:schemeClr val="dk2"/>
                </a:solidFill>
              </a:rPr>
              <a:t>onclusion</a:t>
            </a:r>
            <a:endParaRPr sz="6800">
              <a:solidFill>
                <a:schemeClr val="dk2"/>
              </a:solidFill>
            </a:endParaRPr>
          </a:p>
        </p:txBody>
      </p:sp>
      <p:pic>
        <p:nvPicPr>
          <p:cNvPr id="424" name="Google Shape;424;p34"/>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425" name="Google Shape;425;p34"/>
          <p:cNvPicPr preferRelativeResize="0"/>
          <p:nvPr/>
        </p:nvPicPr>
        <p:blipFill>
          <a:blip r:embed="rId4">
            <a:alphaModFix amt="42000"/>
          </a:blip>
          <a:stretch>
            <a:fillRect/>
          </a:stretch>
        </p:blipFill>
        <p:spPr>
          <a:xfrm>
            <a:off x="4651375" y="1297750"/>
            <a:ext cx="3031200" cy="303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29" name="Shape 429"/>
        <p:cNvGrpSpPr/>
        <p:nvPr/>
      </p:nvGrpSpPr>
      <p:grpSpPr>
        <a:xfrm>
          <a:off x="0" y="0"/>
          <a:ext cx="0" cy="0"/>
          <a:chOff x="0" y="0"/>
          <a:chExt cx="0" cy="0"/>
        </a:xfrm>
      </p:grpSpPr>
      <p:sp>
        <p:nvSpPr>
          <p:cNvPr id="430" name="Google Shape;430;p35"/>
          <p:cNvSpPr txBox="1"/>
          <p:nvPr>
            <p:ph idx="4294967295" type="subTitle"/>
          </p:nvPr>
        </p:nvSpPr>
        <p:spPr>
          <a:xfrm>
            <a:off x="2856750" y="1845753"/>
            <a:ext cx="3430500" cy="726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4000">
                <a:latin typeface="Raleway"/>
                <a:ea typeface="Raleway"/>
                <a:cs typeface="Raleway"/>
                <a:sym typeface="Raleway"/>
              </a:rPr>
              <a:t>THANK YOU!</a:t>
            </a:r>
            <a:endParaRPr b="1" sz="40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pic>
        <p:nvPicPr>
          <p:cNvPr id="293" name="Google Shape;293;p15"/>
          <p:cNvPicPr preferRelativeResize="0"/>
          <p:nvPr/>
        </p:nvPicPr>
        <p:blipFill>
          <a:blip r:embed="rId4">
            <a:alphaModFix/>
          </a:blip>
          <a:stretch>
            <a:fillRect/>
          </a:stretch>
        </p:blipFill>
        <p:spPr>
          <a:xfrm>
            <a:off x="673550" y="162725"/>
            <a:ext cx="7562175" cy="4818049"/>
          </a:xfrm>
          <a:prstGeom prst="rect">
            <a:avLst/>
          </a:prstGeom>
          <a:noFill/>
          <a:ln>
            <a:noFill/>
          </a:ln>
        </p:spPr>
      </p:pic>
      <p:sp>
        <p:nvSpPr>
          <p:cNvPr id="294" name="Google Shape;294;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500">
                <a:solidFill>
                  <a:srgbClr val="FF9900"/>
                </a:solidFill>
                <a:latin typeface="Raleway"/>
                <a:ea typeface="Raleway"/>
                <a:cs typeface="Raleway"/>
                <a:sym typeface="Raleway"/>
              </a:rPr>
              <a:t>vedas</a:t>
            </a:r>
            <a:endParaRPr b="1" sz="3500">
              <a:solidFill>
                <a:srgbClr val="FF9900"/>
              </a:solidFill>
              <a:latin typeface="Raleway"/>
              <a:ea typeface="Raleway"/>
              <a:cs typeface="Raleway"/>
              <a:sym typeface="Raleway"/>
            </a:endParaRPr>
          </a:p>
        </p:txBody>
      </p:sp>
      <p:sp>
        <p:nvSpPr>
          <p:cNvPr id="295" name="Google Shape;295;p15"/>
          <p:cNvSpPr txBox="1"/>
          <p:nvPr/>
        </p:nvSpPr>
        <p:spPr>
          <a:xfrm>
            <a:off x="1515550" y="1763550"/>
            <a:ext cx="5878200" cy="33693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600"/>
              </a:spcBef>
              <a:spcAft>
                <a:spcPts val="0"/>
              </a:spcAft>
              <a:buNone/>
            </a:pPr>
            <a:r>
              <a:rPr lang="en">
                <a:solidFill>
                  <a:srgbClr val="373D3F"/>
                </a:solidFill>
                <a:latin typeface="Raleway"/>
                <a:ea typeface="Raleway"/>
                <a:cs typeface="Raleway"/>
                <a:sym typeface="Raleway"/>
              </a:rPr>
              <a:t>The Vedas, meaning “knowledge,” are the oldest texts of Hinduism.</a:t>
            </a:r>
            <a:endParaRPr sz="1350">
              <a:solidFill>
                <a:srgbClr val="202122"/>
              </a:solidFill>
              <a:highlight>
                <a:schemeClr val="lt1"/>
              </a:highlight>
              <a:latin typeface="Raleway"/>
              <a:ea typeface="Raleway"/>
              <a:cs typeface="Raleway"/>
              <a:sym typeface="Raleway"/>
            </a:endParaRPr>
          </a:p>
          <a:p>
            <a:pPr indent="0" lvl="0" marL="0" rtl="0" algn="l">
              <a:lnSpc>
                <a:spcPct val="100000"/>
              </a:lnSpc>
              <a:spcBef>
                <a:spcPts val="1800"/>
              </a:spcBef>
              <a:spcAft>
                <a:spcPts val="0"/>
              </a:spcAft>
              <a:buNone/>
            </a:pPr>
            <a:r>
              <a:rPr lang="en">
                <a:solidFill>
                  <a:srgbClr val="373D3F"/>
                </a:solidFill>
                <a:latin typeface="Raleway"/>
                <a:ea typeface="Raleway"/>
                <a:cs typeface="Raleway"/>
                <a:sym typeface="Raleway"/>
              </a:rPr>
              <a:t>They are derived from the ancient Indo-Aryan culture of the Indian Subcontinent and began as an oral tradition that was passed down through generations before finally being written in Vedic Sanskrit between 1500 and 500 BCE (Before Common Era).</a:t>
            </a:r>
            <a:endParaRPr>
              <a:solidFill>
                <a:srgbClr val="373D3F"/>
              </a:solidFill>
              <a:latin typeface="Raleway"/>
              <a:ea typeface="Raleway"/>
              <a:cs typeface="Raleway"/>
              <a:sym typeface="Raleway"/>
            </a:endParaRPr>
          </a:p>
          <a:p>
            <a:pPr indent="0" lvl="0" marL="0" rtl="0" algn="l">
              <a:lnSpc>
                <a:spcPct val="100000"/>
              </a:lnSpc>
              <a:spcBef>
                <a:spcPts val="1800"/>
              </a:spcBef>
              <a:spcAft>
                <a:spcPts val="0"/>
              </a:spcAft>
              <a:buNone/>
            </a:pPr>
            <a:r>
              <a:rPr lang="en">
                <a:solidFill>
                  <a:srgbClr val="373D3F"/>
                </a:solidFill>
                <a:latin typeface="Raleway"/>
                <a:ea typeface="Raleway"/>
                <a:cs typeface="Raleway"/>
                <a:sym typeface="Raleway"/>
              </a:rPr>
              <a:t>The Vedas are structured in four different collections containing hymns, poems, prayers, and religious instruction.</a:t>
            </a:r>
            <a:endParaRPr>
              <a:solidFill>
                <a:srgbClr val="373D3F"/>
              </a:solidFill>
              <a:latin typeface="Raleway"/>
              <a:ea typeface="Raleway"/>
              <a:cs typeface="Raleway"/>
              <a:sym typeface="Raleway"/>
            </a:endParaRPr>
          </a:p>
          <a:p>
            <a:pPr indent="0" lvl="0" marL="0" rtl="0" algn="l">
              <a:lnSpc>
                <a:spcPct val="100000"/>
              </a:lnSpc>
              <a:spcBef>
                <a:spcPts val="1800"/>
              </a:spcBef>
              <a:spcAft>
                <a:spcPts val="0"/>
              </a:spcAft>
              <a:buNone/>
            </a:pPr>
            <a:r>
              <a:t/>
            </a:r>
            <a:endParaRPr sz="1350">
              <a:solidFill>
                <a:srgbClr val="202122"/>
              </a:solidFill>
              <a:highlight>
                <a:schemeClr val="lt1"/>
              </a:highlight>
              <a:latin typeface="Raleway"/>
              <a:ea typeface="Raleway"/>
              <a:cs typeface="Raleway"/>
              <a:sym typeface="Raleway"/>
            </a:endParaRPr>
          </a:p>
          <a:p>
            <a:pPr indent="0" lvl="0" marL="0" rtl="0" algn="l">
              <a:spcBef>
                <a:spcPts val="1800"/>
              </a:spcBef>
              <a:spcAft>
                <a:spcPts val="0"/>
              </a:spcAft>
              <a:buNone/>
            </a:pPr>
            <a:r>
              <a:t/>
            </a:r>
            <a:endParaRPr sz="1350">
              <a:solidFill>
                <a:srgbClr val="202122"/>
              </a:solidFill>
              <a:highlight>
                <a:srgbClr val="FFFF00"/>
              </a:highlight>
              <a:latin typeface="Raleway"/>
              <a:ea typeface="Raleway"/>
              <a:cs typeface="Raleway"/>
              <a:sym typeface="Raleway"/>
            </a:endParaRPr>
          </a:p>
          <a:p>
            <a:pPr indent="0" lvl="0" marL="0" rtl="0" algn="l">
              <a:spcBef>
                <a:spcPts val="0"/>
              </a:spcBef>
              <a:spcAft>
                <a:spcPts val="0"/>
              </a:spcAft>
              <a:buNone/>
            </a:pPr>
            <a:r>
              <a:t/>
            </a:r>
            <a:endParaRPr sz="1350">
              <a:solidFill>
                <a:srgbClr val="202122"/>
              </a:solidFill>
              <a:highlight>
                <a:srgbClr val="FFFF00"/>
              </a:highlight>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6"/>
          <p:cNvPicPr preferRelativeResize="0"/>
          <p:nvPr/>
        </p:nvPicPr>
        <p:blipFill>
          <a:blip r:embed="rId3">
            <a:alphaModFix/>
          </a:blip>
          <a:stretch>
            <a:fillRect/>
          </a:stretch>
        </p:blipFill>
        <p:spPr>
          <a:xfrm>
            <a:off x="836150" y="805550"/>
            <a:ext cx="7600950" cy="324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4" name="Shape 304"/>
        <p:cNvGrpSpPr/>
        <p:nvPr/>
      </p:nvGrpSpPr>
      <p:grpSpPr>
        <a:xfrm>
          <a:off x="0" y="0"/>
          <a:ext cx="0" cy="0"/>
          <a:chOff x="0" y="0"/>
          <a:chExt cx="0" cy="0"/>
        </a:xfrm>
      </p:grpSpPr>
      <p:pic>
        <p:nvPicPr>
          <p:cNvPr id="305" name="Google Shape;305;p17"/>
          <p:cNvPicPr preferRelativeResize="0"/>
          <p:nvPr/>
        </p:nvPicPr>
        <p:blipFill>
          <a:blip r:embed="rId3">
            <a:alphaModFix/>
          </a:blip>
          <a:stretch>
            <a:fillRect/>
          </a:stretch>
        </p:blipFill>
        <p:spPr>
          <a:xfrm>
            <a:off x="1087050" y="152400"/>
            <a:ext cx="7193700" cy="4408951"/>
          </a:xfrm>
          <a:prstGeom prst="rect">
            <a:avLst/>
          </a:prstGeom>
          <a:noFill/>
          <a:ln>
            <a:noFill/>
          </a:ln>
        </p:spPr>
      </p:pic>
      <p:sp>
        <p:nvSpPr>
          <p:cNvPr id="306" name="Google Shape;306;p17"/>
          <p:cNvSpPr txBox="1"/>
          <p:nvPr/>
        </p:nvSpPr>
        <p:spPr>
          <a:xfrm>
            <a:off x="2316625" y="4653650"/>
            <a:ext cx="48270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50">
                <a:solidFill>
                  <a:srgbClr val="373D3F"/>
                </a:solidFill>
                <a:highlight>
                  <a:srgbClr val="EEEEEE"/>
                </a:highlight>
              </a:rPr>
              <a:t>Rigveda Manuscript.</a:t>
            </a:r>
            <a:endParaRPr sz="1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19"/>
          <p:cNvSpPr txBox="1"/>
          <p:nvPr/>
        </p:nvSpPr>
        <p:spPr>
          <a:xfrm>
            <a:off x="1176325" y="807275"/>
            <a:ext cx="664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Raleway"/>
                <a:ea typeface="Raleway"/>
                <a:cs typeface="Raleway"/>
                <a:sym typeface="Raleway"/>
              </a:rPr>
              <a:t>PURUSHARTHA = PURUSHA + ARTHA</a:t>
            </a:r>
            <a:endParaRPr b="1" sz="1900">
              <a:solidFill>
                <a:schemeClr val="lt1"/>
              </a:solidFill>
              <a:latin typeface="Raleway"/>
              <a:ea typeface="Raleway"/>
              <a:cs typeface="Raleway"/>
              <a:sym typeface="Raleway"/>
            </a:endParaRPr>
          </a:p>
        </p:txBody>
      </p:sp>
      <p:sp>
        <p:nvSpPr>
          <p:cNvPr id="316" name="Google Shape;316;p19"/>
          <p:cNvSpPr/>
          <p:nvPr/>
        </p:nvSpPr>
        <p:spPr>
          <a:xfrm>
            <a:off x="438200" y="426700"/>
            <a:ext cx="6008472" cy="1418472"/>
          </a:xfrm>
          <a:prstGeom prst="clou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txBox="1"/>
          <p:nvPr/>
        </p:nvSpPr>
        <p:spPr>
          <a:xfrm>
            <a:off x="1026400" y="1960525"/>
            <a:ext cx="51897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Purusha means human being and Artha means purpose or an objective.</a:t>
            </a:r>
            <a:endParaRPr sz="1700">
              <a:solidFill>
                <a:schemeClr val="lt1"/>
              </a:solidFill>
              <a:latin typeface="Raleway"/>
              <a:ea typeface="Raleway"/>
              <a:cs typeface="Raleway"/>
              <a:sym typeface="Raleway"/>
            </a:endParaRPr>
          </a:p>
          <a:p>
            <a:pPr indent="0" lvl="0" marL="9144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Purushartha means objectives of a person or a human being.</a:t>
            </a:r>
            <a:endParaRPr sz="1700">
              <a:solidFill>
                <a:schemeClr val="lt1"/>
              </a:solidFill>
              <a:latin typeface="Raleway"/>
              <a:ea typeface="Raleway"/>
              <a:cs typeface="Raleway"/>
              <a:sym typeface="Raleway"/>
            </a:endParaRPr>
          </a:p>
        </p:txBody>
      </p:sp>
      <p:pic>
        <p:nvPicPr>
          <p:cNvPr id="318" name="Google Shape;318;p19"/>
          <p:cNvPicPr preferRelativeResize="0"/>
          <p:nvPr/>
        </p:nvPicPr>
        <p:blipFill>
          <a:blip r:embed="rId4">
            <a:alphaModFix/>
          </a:blip>
          <a:stretch>
            <a:fillRect/>
          </a:stretch>
        </p:blipFill>
        <p:spPr>
          <a:xfrm>
            <a:off x="6537850" y="1691800"/>
            <a:ext cx="2162175" cy="246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pic>
        <p:nvPicPr>
          <p:cNvPr id="323" name="Google Shape;323;p20"/>
          <p:cNvPicPr preferRelativeResize="0"/>
          <p:nvPr/>
        </p:nvPicPr>
        <p:blipFill>
          <a:blip r:embed="rId4">
            <a:alphaModFix/>
          </a:blip>
          <a:stretch>
            <a:fillRect/>
          </a:stretch>
        </p:blipFill>
        <p:spPr>
          <a:xfrm>
            <a:off x="2444700" y="162737"/>
            <a:ext cx="4254600" cy="4818038"/>
          </a:xfrm>
          <a:prstGeom prst="rect">
            <a:avLst/>
          </a:prstGeom>
          <a:noFill/>
          <a:ln>
            <a:noFill/>
          </a:ln>
        </p:spPr>
      </p:pic>
      <p:sp>
        <p:nvSpPr>
          <p:cNvPr id="324" name="Google Shape;324;p20"/>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202122"/>
                </a:solidFill>
                <a:latin typeface="Raleway"/>
                <a:ea typeface="Raleway"/>
                <a:cs typeface="Raleway"/>
                <a:sym typeface="Raleway"/>
              </a:rPr>
              <a:t>Four Aims of human life.</a:t>
            </a:r>
            <a:endParaRPr b="1" sz="3000">
              <a:solidFill>
                <a:srgbClr val="202122"/>
              </a:solidFill>
              <a:latin typeface="Raleway"/>
              <a:ea typeface="Raleway"/>
              <a:cs typeface="Raleway"/>
              <a:sym typeface="Raleway"/>
            </a:endParaRPr>
          </a:p>
        </p:txBody>
      </p:sp>
      <p:sp>
        <p:nvSpPr>
          <p:cNvPr id="325" name="Google Shape;325;p20"/>
          <p:cNvSpPr txBox="1"/>
          <p:nvPr>
            <p:ph idx="4294967295" type="body"/>
          </p:nvPr>
        </p:nvSpPr>
        <p:spPr>
          <a:xfrm>
            <a:off x="2773900" y="1561180"/>
            <a:ext cx="3432900" cy="332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Raleway"/>
              <a:buChar char="➔"/>
            </a:pPr>
            <a:r>
              <a:rPr lang="en" sz="1400">
                <a:latin typeface="Raleway"/>
                <a:ea typeface="Raleway"/>
                <a:cs typeface="Raleway"/>
                <a:sym typeface="Raleway"/>
              </a:rPr>
              <a:t>Dharma</a:t>
            </a:r>
            <a:endParaRPr sz="14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lang="en" sz="1400">
                <a:latin typeface="Raleway"/>
                <a:ea typeface="Raleway"/>
                <a:cs typeface="Raleway"/>
                <a:sym typeface="Raleway"/>
              </a:rPr>
              <a:t>Artha</a:t>
            </a:r>
            <a:endParaRPr sz="14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lang="en" sz="1400">
                <a:latin typeface="Raleway"/>
                <a:ea typeface="Raleway"/>
                <a:cs typeface="Raleway"/>
                <a:sym typeface="Raleway"/>
              </a:rPr>
              <a:t>Kama</a:t>
            </a:r>
            <a:endParaRPr sz="14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lang="en" sz="1400">
                <a:latin typeface="Raleway"/>
                <a:ea typeface="Raleway"/>
                <a:cs typeface="Raleway"/>
                <a:sym typeface="Raleway"/>
              </a:rPr>
              <a:t>Moksha</a:t>
            </a:r>
            <a:endParaRPr sz="14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29" name="Shape 329"/>
        <p:cNvGrpSpPr/>
        <p:nvPr/>
      </p:nvGrpSpPr>
      <p:grpSpPr>
        <a:xfrm>
          <a:off x="0" y="0"/>
          <a:ext cx="0" cy="0"/>
          <a:chOff x="0" y="0"/>
          <a:chExt cx="0" cy="0"/>
        </a:xfrm>
      </p:grpSpPr>
      <p:sp>
        <p:nvSpPr>
          <p:cNvPr id="330" name="Google Shape;330;p21"/>
          <p:cNvSpPr txBox="1"/>
          <p:nvPr/>
        </p:nvSpPr>
        <p:spPr>
          <a:xfrm>
            <a:off x="84450" y="211075"/>
            <a:ext cx="42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DHARMA</a:t>
            </a:r>
            <a:endParaRPr b="1" sz="2000">
              <a:solidFill>
                <a:schemeClr val="lt1"/>
              </a:solidFill>
              <a:latin typeface="Lato"/>
              <a:ea typeface="Lato"/>
              <a:cs typeface="Lato"/>
              <a:sym typeface="Lato"/>
            </a:endParaRPr>
          </a:p>
        </p:txBody>
      </p:sp>
      <p:sp>
        <p:nvSpPr>
          <p:cNvPr id="331" name="Google Shape;331;p21"/>
          <p:cNvSpPr txBox="1"/>
          <p:nvPr/>
        </p:nvSpPr>
        <p:spPr>
          <a:xfrm>
            <a:off x="970738" y="726100"/>
            <a:ext cx="2845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Right way of living</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Religious Duties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Moral Rights</a:t>
            </a:r>
            <a:endParaRPr>
              <a:solidFill>
                <a:schemeClr val="lt1"/>
              </a:solidFill>
              <a:latin typeface="Lato"/>
              <a:ea typeface="Lato"/>
              <a:cs typeface="Lato"/>
              <a:sym typeface="Lato"/>
            </a:endParaRPr>
          </a:p>
        </p:txBody>
      </p:sp>
      <p:sp>
        <p:nvSpPr>
          <p:cNvPr id="332" name="Google Shape;332;p21"/>
          <p:cNvSpPr txBox="1"/>
          <p:nvPr/>
        </p:nvSpPr>
        <p:spPr>
          <a:xfrm>
            <a:off x="4757400" y="211075"/>
            <a:ext cx="42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ARTHA</a:t>
            </a:r>
            <a:endParaRPr b="1" sz="2000">
              <a:solidFill>
                <a:schemeClr val="lt1"/>
              </a:solidFill>
              <a:latin typeface="Lato"/>
              <a:ea typeface="Lato"/>
              <a:cs typeface="Lato"/>
              <a:sym typeface="Lato"/>
            </a:endParaRPr>
          </a:p>
        </p:txBody>
      </p:sp>
      <p:sp>
        <p:nvSpPr>
          <p:cNvPr id="333" name="Google Shape;333;p21"/>
          <p:cNvSpPr txBox="1"/>
          <p:nvPr/>
        </p:nvSpPr>
        <p:spPr>
          <a:xfrm>
            <a:off x="5606725" y="777700"/>
            <a:ext cx="2845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Prosperity</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Economic Values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Career</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pic>
        <p:nvPicPr>
          <p:cNvPr id="334" name="Google Shape;334;p21"/>
          <p:cNvPicPr preferRelativeResize="0"/>
          <p:nvPr/>
        </p:nvPicPr>
        <p:blipFill>
          <a:blip r:embed="rId3">
            <a:alphaModFix/>
          </a:blip>
          <a:stretch>
            <a:fillRect/>
          </a:stretch>
        </p:blipFill>
        <p:spPr>
          <a:xfrm>
            <a:off x="127075" y="1752350"/>
            <a:ext cx="4289100" cy="2857425"/>
          </a:xfrm>
          <a:prstGeom prst="rect">
            <a:avLst/>
          </a:prstGeom>
          <a:noFill/>
          <a:ln>
            <a:noFill/>
          </a:ln>
        </p:spPr>
      </p:pic>
      <p:pic>
        <p:nvPicPr>
          <p:cNvPr id="335" name="Google Shape;335;p21"/>
          <p:cNvPicPr preferRelativeResize="0"/>
          <p:nvPr/>
        </p:nvPicPr>
        <p:blipFill>
          <a:blip r:embed="rId4">
            <a:alphaModFix/>
          </a:blip>
          <a:stretch>
            <a:fillRect/>
          </a:stretch>
        </p:blipFill>
        <p:spPr>
          <a:xfrm>
            <a:off x="4674138" y="1811525"/>
            <a:ext cx="4455626" cy="289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